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8" r:id="rId3"/>
    <p:sldId id="265" r:id="rId4"/>
    <p:sldId id="302" r:id="rId5"/>
    <p:sldId id="282" r:id="rId6"/>
    <p:sldId id="287" r:id="rId7"/>
    <p:sldId id="303" r:id="rId8"/>
    <p:sldId id="310" r:id="rId9"/>
    <p:sldId id="309" r:id="rId10"/>
    <p:sldId id="295" r:id="rId11"/>
    <p:sldId id="296" r:id="rId12"/>
    <p:sldId id="289" r:id="rId13"/>
    <p:sldId id="330" r:id="rId14"/>
    <p:sldId id="338" r:id="rId15"/>
    <p:sldId id="357" r:id="rId16"/>
    <p:sldId id="301" r:id="rId17"/>
    <p:sldId id="299" r:id="rId18"/>
    <p:sldId id="283" r:id="rId19"/>
  </p:sldIdLst>
  <p:sldSz cx="9144000" cy="6858000" type="screen4x3"/>
  <p:notesSz cx="6735763" cy="9799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DE0000"/>
    <a:srgbClr val="D20000"/>
    <a:srgbClr val="CC0000"/>
    <a:srgbClr val="F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5BCDF-F27C-4658-8FF4-A952BFA995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E44C0E7-904E-404E-8E5F-BF9BD1A50F39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1.</a:t>
          </a:r>
        </a:p>
      </dgm:t>
    </dgm:pt>
    <dgm:pt modelId="{3055A36F-7414-44A7-A9A4-176EC7B61B4A}" type="parTrans" cxnId="{E9EA53D6-403F-4E74-8708-9FDEB9E33DDB}">
      <dgm:prSet/>
      <dgm:spPr/>
      <dgm:t>
        <a:bodyPr/>
        <a:lstStyle/>
        <a:p>
          <a:endParaRPr lang="sk-SK"/>
        </a:p>
      </dgm:t>
    </dgm:pt>
    <dgm:pt modelId="{F9F55B50-2682-4798-AB1A-4E9E9C84EF59}" type="sibTrans" cxnId="{E9EA53D6-403F-4E74-8708-9FDEB9E33DDB}">
      <dgm:prSet/>
      <dgm:spPr/>
      <dgm:t>
        <a:bodyPr/>
        <a:lstStyle/>
        <a:p>
          <a:endParaRPr lang="sk-SK"/>
        </a:p>
      </dgm:t>
    </dgm:pt>
    <dgm:pt modelId="{94F8B49A-A85A-4AA2-8780-860CFFF1D43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Charakteristika organizácie</a:t>
          </a:r>
        </a:p>
      </dgm:t>
    </dgm:pt>
    <dgm:pt modelId="{FE95159D-9C62-400D-B603-05153DCAD691}" type="parTrans" cxnId="{59BD7B71-EA09-4556-94D9-9B52297B352E}">
      <dgm:prSet/>
      <dgm:spPr/>
      <dgm:t>
        <a:bodyPr/>
        <a:lstStyle/>
        <a:p>
          <a:endParaRPr lang="sk-SK"/>
        </a:p>
      </dgm:t>
    </dgm:pt>
    <dgm:pt modelId="{D3DE7EA1-4F89-41B7-BD8E-E3F1CE80BF12}" type="sibTrans" cxnId="{59BD7B71-EA09-4556-94D9-9B52297B352E}">
      <dgm:prSet/>
      <dgm:spPr/>
      <dgm:t>
        <a:bodyPr/>
        <a:lstStyle/>
        <a:p>
          <a:endParaRPr lang="sk-SK"/>
        </a:p>
      </dgm:t>
    </dgm:pt>
    <dgm:pt modelId="{A7A28B42-6F56-45ED-B52A-C05F89D39317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2.</a:t>
          </a:r>
        </a:p>
      </dgm:t>
    </dgm:pt>
    <dgm:pt modelId="{51CA74E0-EACA-4A12-B34F-8913F9A1A0F8}" type="parTrans" cxnId="{9170ABC2-7BAC-4DCA-A9EA-82B5209D38B4}">
      <dgm:prSet/>
      <dgm:spPr/>
      <dgm:t>
        <a:bodyPr/>
        <a:lstStyle/>
        <a:p>
          <a:endParaRPr lang="sk-SK"/>
        </a:p>
      </dgm:t>
    </dgm:pt>
    <dgm:pt modelId="{96A8C8D8-535A-439C-9B87-AA60D8A2CD79}" type="sibTrans" cxnId="{9170ABC2-7BAC-4DCA-A9EA-82B5209D38B4}">
      <dgm:prSet/>
      <dgm:spPr/>
      <dgm:t>
        <a:bodyPr/>
        <a:lstStyle/>
        <a:p>
          <a:endParaRPr lang="sk-SK"/>
        </a:p>
      </dgm:t>
    </dgm:pt>
    <dgm:pt modelId="{FB953E94-E1B1-41A3-99AC-D3AC5B3263E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Opis projektu</a:t>
          </a:r>
        </a:p>
      </dgm:t>
    </dgm:pt>
    <dgm:pt modelId="{B0C7EBBB-0F40-409E-BFA3-8509F56A961B}" type="parTrans" cxnId="{79ABAEBE-E31B-496C-B5D6-A038F24F7792}">
      <dgm:prSet/>
      <dgm:spPr/>
      <dgm:t>
        <a:bodyPr/>
        <a:lstStyle/>
        <a:p>
          <a:endParaRPr lang="sk-SK"/>
        </a:p>
      </dgm:t>
    </dgm:pt>
    <dgm:pt modelId="{DE96FAC7-CA3F-4826-9F55-087F0D7A933F}" type="sibTrans" cxnId="{79ABAEBE-E31B-496C-B5D6-A038F24F7792}">
      <dgm:prSet/>
      <dgm:spPr/>
      <dgm:t>
        <a:bodyPr/>
        <a:lstStyle/>
        <a:p>
          <a:endParaRPr lang="sk-SK"/>
        </a:p>
      </dgm:t>
    </dgm:pt>
    <dgm:pt modelId="{00836EA7-FA57-43C0-ADBA-83035F19F339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3.</a:t>
          </a:r>
        </a:p>
      </dgm:t>
    </dgm:pt>
    <dgm:pt modelId="{F2672A50-97D1-442D-8B46-B6B86B112E00}" type="parTrans" cxnId="{E4D7B64F-A198-4CF3-B859-A810E6134E72}">
      <dgm:prSet/>
      <dgm:spPr/>
      <dgm:t>
        <a:bodyPr/>
        <a:lstStyle/>
        <a:p>
          <a:endParaRPr lang="sk-SK"/>
        </a:p>
      </dgm:t>
    </dgm:pt>
    <dgm:pt modelId="{821AD28C-A899-44CB-9ABC-4DBADC57A62D}" type="sibTrans" cxnId="{E4D7B64F-A198-4CF3-B859-A810E6134E72}">
      <dgm:prSet/>
      <dgm:spPr/>
      <dgm:t>
        <a:bodyPr/>
        <a:lstStyle/>
        <a:p>
          <a:endParaRPr lang="sk-SK"/>
        </a:p>
      </dgm:t>
    </dgm:pt>
    <dgm:pt modelId="{9AFE263C-BBD8-4CDF-ABC3-89065E0735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Skúsenosti, zistenia, odporúčania</a:t>
          </a:r>
        </a:p>
      </dgm:t>
    </dgm:pt>
    <dgm:pt modelId="{1B171E69-192F-4465-BAD9-B42361D92E12}" type="parTrans" cxnId="{8BC6BA29-C4B2-47A7-9F12-3E5D8537CCBE}">
      <dgm:prSet/>
      <dgm:spPr/>
      <dgm:t>
        <a:bodyPr/>
        <a:lstStyle/>
        <a:p>
          <a:endParaRPr lang="sk-SK"/>
        </a:p>
      </dgm:t>
    </dgm:pt>
    <dgm:pt modelId="{7C249E5C-9BFB-41B0-A73D-501A61C05794}" type="sibTrans" cxnId="{8BC6BA29-C4B2-47A7-9F12-3E5D8537CCBE}">
      <dgm:prSet/>
      <dgm:spPr/>
      <dgm:t>
        <a:bodyPr/>
        <a:lstStyle/>
        <a:p>
          <a:endParaRPr lang="sk-SK"/>
        </a:p>
      </dgm:t>
    </dgm:pt>
    <dgm:pt modelId="{0FEDCD10-1A67-4935-B4D7-A05801CD6FAD}" type="pres">
      <dgm:prSet presAssocID="{0395BCDF-F27C-4658-8FF4-A952BFA995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87CD825-3603-4B2D-A946-F48C4EA70F16}" type="pres">
      <dgm:prSet presAssocID="{3E44C0E7-904E-404E-8E5F-BF9BD1A50F39}" presName="composite" presStyleCnt="0"/>
      <dgm:spPr/>
    </dgm:pt>
    <dgm:pt modelId="{BC99B683-78BC-4C9C-8424-02356E903C5E}" type="pres">
      <dgm:prSet presAssocID="{3E44C0E7-904E-404E-8E5F-BF9BD1A50F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17896F1-DE60-416C-8DC9-62E2CF137AB3}" type="pres">
      <dgm:prSet presAssocID="{3E44C0E7-904E-404E-8E5F-BF9BD1A50F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C847135-8F1E-4F36-9EF5-1F36BF9B71FA}" type="pres">
      <dgm:prSet presAssocID="{F9F55B50-2682-4798-AB1A-4E9E9C84EF59}" presName="sp" presStyleCnt="0"/>
      <dgm:spPr/>
    </dgm:pt>
    <dgm:pt modelId="{CE3DAA04-C7C5-4F3B-85FA-7E3E6862532C}" type="pres">
      <dgm:prSet presAssocID="{A7A28B42-6F56-45ED-B52A-C05F89D39317}" presName="composite" presStyleCnt="0"/>
      <dgm:spPr/>
    </dgm:pt>
    <dgm:pt modelId="{E22D2A96-1561-43F8-A929-9276FCE83553}" type="pres">
      <dgm:prSet presAssocID="{A7A28B42-6F56-45ED-B52A-C05F89D39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C36993B-55A1-403A-AE32-DE89581992A5}" type="pres">
      <dgm:prSet presAssocID="{A7A28B42-6F56-45ED-B52A-C05F89D39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27C5D1D-EB6F-40F5-8670-B6966274422B}" type="pres">
      <dgm:prSet presAssocID="{96A8C8D8-535A-439C-9B87-AA60D8A2CD79}" presName="sp" presStyleCnt="0"/>
      <dgm:spPr/>
    </dgm:pt>
    <dgm:pt modelId="{97BAE24C-F873-46DB-9EB0-23E2BD0BF075}" type="pres">
      <dgm:prSet presAssocID="{00836EA7-FA57-43C0-ADBA-83035F19F339}" presName="composite" presStyleCnt="0"/>
      <dgm:spPr/>
    </dgm:pt>
    <dgm:pt modelId="{EEEC0666-FDB9-4FE5-9185-4F46BCC016AB}" type="pres">
      <dgm:prSet presAssocID="{00836EA7-FA57-43C0-ADBA-83035F19F3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6F0DB6-4234-47DF-AA4A-D805DAEEF285}" type="pres">
      <dgm:prSet presAssocID="{00836EA7-FA57-43C0-ADBA-83035F19F3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E14BF7E-3020-4503-B739-A6B9B691B886}" type="presOf" srcId="{3E44C0E7-904E-404E-8E5F-BF9BD1A50F39}" destId="{BC99B683-78BC-4C9C-8424-02356E903C5E}" srcOrd="0" destOrd="0" presId="urn:microsoft.com/office/officeart/2005/8/layout/chevron2"/>
    <dgm:cxn modelId="{EB1552D7-C99A-4740-A600-42E1976C72D9}" type="presOf" srcId="{A7A28B42-6F56-45ED-B52A-C05F89D39317}" destId="{E22D2A96-1561-43F8-A929-9276FCE83553}" srcOrd="0" destOrd="0" presId="urn:microsoft.com/office/officeart/2005/8/layout/chevron2"/>
    <dgm:cxn modelId="{E9EA53D6-403F-4E74-8708-9FDEB9E33DDB}" srcId="{0395BCDF-F27C-4658-8FF4-A952BFA99568}" destId="{3E44C0E7-904E-404E-8E5F-BF9BD1A50F39}" srcOrd="0" destOrd="0" parTransId="{3055A36F-7414-44A7-A9A4-176EC7B61B4A}" sibTransId="{F9F55B50-2682-4798-AB1A-4E9E9C84EF59}"/>
    <dgm:cxn modelId="{59BD7B71-EA09-4556-94D9-9B52297B352E}" srcId="{3E44C0E7-904E-404E-8E5F-BF9BD1A50F39}" destId="{94F8B49A-A85A-4AA2-8780-860CFFF1D433}" srcOrd="0" destOrd="0" parTransId="{FE95159D-9C62-400D-B603-05153DCAD691}" sibTransId="{D3DE7EA1-4F89-41B7-BD8E-E3F1CE80BF12}"/>
    <dgm:cxn modelId="{8BC6BA29-C4B2-47A7-9F12-3E5D8537CCBE}" srcId="{00836EA7-FA57-43C0-ADBA-83035F19F339}" destId="{9AFE263C-BBD8-4CDF-ABC3-89065E0735C0}" srcOrd="0" destOrd="0" parTransId="{1B171E69-192F-4465-BAD9-B42361D92E12}" sibTransId="{7C249E5C-9BFB-41B0-A73D-501A61C05794}"/>
    <dgm:cxn modelId="{A5F38F62-3ECA-4B92-ADA4-E22C001DE53C}" type="presOf" srcId="{FB953E94-E1B1-41A3-99AC-D3AC5B3263EB}" destId="{8C36993B-55A1-403A-AE32-DE89581992A5}" srcOrd="0" destOrd="0" presId="urn:microsoft.com/office/officeart/2005/8/layout/chevron2"/>
    <dgm:cxn modelId="{FB1F97A8-0917-4C42-B62A-A9B77174BD40}" type="presOf" srcId="{9AFE263C-BBD8-4CDF-ABC3-89065E0735C0}" destId="{8B6F0DB6-4234-47DF-AA4A-D805DAEEF285}" srcOrd="0" destOrd="0" presId="urn:microsoft.com/office/officeart/2005/8/layout/chevron2"/>
    <dgm:cxn modelId="{9170ABC2-7BAC-4DCA-A9EA-82B5209D38B4}" srcId="{0395BCDF-F27C-4658-8FF4-A952BFA99568}" destId="{A7A28B42-6F56-45ED-B52A-C05F89D39317}" srcOrd="1" destOrd="0" parTransId="{51CA74E0-EACA-4A12-B34F-8913F9A1A0F8}" sibTransId="{96A8C8D8-535A-439C-9B87-AA60D8A2CD79}"/>
    <dgm:cxn modelId="{5983320E-B02D-45A1-BE9E-C6E1FBB3EC7F}" type="presOf" srcId="{00836EA7-FA57-43C0-ADBA-83035F19F339}" destId="{EEEC0666-FDB9-4FE5-9185-4F46BCC016AB}" srcOrd="0" destOrd="0" presId="urn:microsoft.com/office/officeart/2005/8/layout/chevron2"/>
    <dgm:cxn modelId="{F84F07B6-E80D-4EBA-9DB4-F49C35158CD0}" type="presOf" srcId="{94F8B49A-A85A-4AA2-8780-860CFFF1D433}" destId="{A17896F1-DE60-416C-8DC9-62E2CF137AB3}" srcOrd="0" destOrd="0" presId="urn:microsoft.com/office/officeart/2005/8/layout/chevron2"/>
    <dgm:cxn modelId="{062F3175-EAD1-4D84-9515-3D15A7134E91}" type="presOf" srcId="{0395BCDF-F27C-4658-8FF4-A952BFA99568}" destId="{0FEDCD10-1A67-4935-B4D7-A05801CD6FAD}" srcOrd="0" destOrd="0" presId="urn:microsoft.com/office/officeart/2005/8/layout/chevron2"/>
    <dgm:cxn modelId="{79ABAEBE-E31B-496C-B5D6-A038F24F7792}" srcId="{A7A28B42-6F56-45ED-B52A-C05F89D39317}" destId="{FB953E94-E1B1-41A3-99AC-D3AC5B3263EB}" srcOrd="0" destOrd="0" parTransId="{B0C7EBBB-0F40-409E-BFA3-8509F56A961B}" sibTransId="{DE96FAC7-CA3F-4826-9F55-087F0D7A933F}"/>
    <dgm:cxn modelId="{E4D7B64F-A198-4CF3-B859-A810E6134E72}" srcId="{0395BCDF-F27C-4658-8FF4-A952BFA99568}" destId="{00836EA7-FA57-43C0-ADBA-83035F19F339}" srcOrd="2" destOrd="0" parTransId="{F2672A50-97D1-442D-8B46-B6B86B112E00}" sibTransId="{821AD28C-A899-44CB-9ABC-4DBADC57A62D}"/>
    <dgm:cxn modelId="{03738DE2-6362-4C43-A28B-41A6943D7D9F}" type="presParOf" srcId="{0FEDCD10-1A67-4935-B4D7-A05801CD6FAD}" destId="{487CD825-3603-4B2D-A946-F48C4EA70F16}" srcOrd="0" destOrd="0" presId="urn:microsoft.com/office/officeart/2005/8/layout/chevron2"/>
    <dgm:cxn modelId="{965F4D99-8176-40C3-BEC9-C75FEA98949F}" type="presParOf" srcId="{487CD825-3603-4B2D-A946-F48C4EA70F16}" destId="{BC99B683-78BC-4C9C-8424-02356E903C5E}" srcOrd="0" destOrd="0" presId="urn:microsoft.com/office/officeart/2005/8/layout/chevron2"/>
    <dgm:cxn modelId="{158E78DA-7F76-4B4C-8A79-86CD7A29BF0C}" type="presParOf" srcId="{487CD825-3603-4B2D-A946-F48C4EA70F16}" destId="{A17896F1-DE60-416C-8DC9-62E2CF137AB3}" srcOrd="1" destOrd="0" presId="urn:microsoft.com/office/officeart/2005/8/layout/chevron2"/>
    <dgm:cxn modelId="{A0DF44F9-ED30-4DE5-99EC-96F70426DC30}" type="presParOf" srcId="{0FEDCD10-1A67-4935-B4D7-A05801CD6FAD}" destId="{2C847135-8F1E-4F36-9EF5-1F36BF9B71FA}" srcOrd="1" destOrd="0" presId="urn:microsoft.com/office/officeart/2005/8/layout/chevron2"/>
    <dgm:cxn modelId="{138A53C0-08FC-422D-B642-3961DEB4A76E}" type="presParOf" srcId="{0FEDCD10-1A67-4935-B4D7-A05801CD6FAD}" destId="{CE3DAA04-C7C5-4F3B-85FA-7E3E6862532C}" srcOrd="2" destOrd="0" presId="urn:microsoft.com/office/officeart/2005/8/layout/chevron2"/>
    <dgm:cxn modelId="{4387FAEF-64A0-412C-8D6A-C75AFDFF3683}" type="presParOf" srcId="{CE3DAA04-C7C5-4F3B-85FA-7E3E6862532C}" destId="{E22D2A96-1561-43F8-A929-9276FCE83553}" srcOrd="0" destOrd="0" presId="urn:microsoft.com/office/officeart/2005/8/layout/chevron2"/>
    <dgm:cxn modelId="{2E96D820-A765-4C34-904E-09FCE8DAC119}" type="presParOf" srcId="{CE3DAA04-C7C5-4F3B-85FA-7E3E6862532C}" destId="{8C36993B-55A1-403A-AE32-DE89581992A5}" srcOrd="1" destOrd="0" presId="urn:microsoft.com/office/officeart/2005/8/layout/chevron2"/>
    <dgm:cxn modelId="{BDEF25F1-2EBB-4A4D-8C82-E7F2489F9DE0}" type="presParOf" srcId="{0FEDCD10-1A67-4935-B4D7-A05801CD6FAD}" destId="{C27C5D1D-EB6F-40F5-8670-B6966274422B}" srcOrd="3" destOrd="0" presId="urn:microsoft.com/office/officeart/2005/8/layout/chevron2"/>
    <dgm:cxn modelId="{F8C0BB6A-B79C-4C77-8EAD-260D7F76DD26}" type="presParOf" srcId="{0FEDCD10-1A67-4935-B4D7-A05801CD6FAD}" destId="{97BAE24C-F873-46DB-9EB0-23E2BD0BF075}" srcOrd="4" destOrd="0" presId="urn:microsoft.com/office/officeart/2005/8/layout/chevron2"/>
    <dgm:cxn modelId="{77231E8F-43DE-4C97-AA73-3ED96FF336F5}" type="presParOf" srcId="{97BAE24C-F873-46DB-9EB0-23E2BD0BF075}" destId="{EEEC0666-FDB9-4FE5-9185-4F46BCC016AB}" srcOrd="0" destOrd="0" presId="urn:microsoft.com/office/officeart/2005/8/layout/chevron2"/>
    <dgm:cxn modelId="{1B8C7EFD-E403-4046-9DE3-70B2D88F3279}" type="presParOf" srcId="{97BAE24C-F873-46DB-9EB0-23E2BD0BF075}" destId="{8B6F0DB6-4234-47DF-AA4A-D805DAEEF2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9B683-78BC-4C9C-8424-02356E903C5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/>
            <a:t>1.</a:t>
          </a:r>
        </a:p>
      </dsp:txBody>
      <dsp:txXfrm rot="5400000">
        <a:off x="-245635" y="246082"/>
        <a:ext cx="1637567" cy="1146297"/>
      </dsp:txXfrm>
    </dsp:sp>
    <dsp:sp modelId="{A17896F1-DE60-416C-8DC9-62E2CF137AB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700" kern="1200" dirty="0"/>
            <a:t>Charakteristika organizácie</a:t>
          </a:r>
        </a:p>
      </dsp:txBody>
      <dsp:txXfrm rot="5400000">
        <a:off x="4155739" y="-3008994"/>
        <a:ext cx="1064418" cy="7083302"/>
      </dsp:txXfrm>
    </dsp:sp>
    <dsp:sp modelId="{E22D2A96-1561-43F8-A929-9276FCE8355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>
              <a:solidFill>
                <a:schemeClr val="tx1"/>
              </a:solidFill>
            </a:rPr>
            <a:t>2.</a:t>
          </a:r>
        </a:p>
      </dsp:txBody>
      <dsp:txXfrm rot="5400000">
        <a:off x="-245635" y="1689832"/>
        <a:ext cx="1637567" cy="1146297"/>
      </dsp:txXfrm>
    </dsp:sp>
    <dsp:sp modelId="{8C36993B-55A1-403A-AE32-DE89581992A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700" kern="1200" dirty="0"/>
            <a:t>Opis projektu</a:t>
          </a:r>
        </a:p>
      </dsp:txBody>
      <dsp:txXfrm rot="5400000">
        <a:off x="4155739" y="-1565244"/>
        <a:ext cx="1064418" cy="7083302"/>
      </dsp:txXfrm>
    </dsp:sp>
    <dsp:sp modelId="{EEEC0666-FDB9-4FE5-9185-4F46BCC016AB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/>
            <a:t>3.</a:t>
          </a:r>
        </a:p>
      </dsp:txBody>
      <dsp:txXfrm rot="5400000">
        <a:off x="-245635" y="3133582"/>
        <a:ext cx="1637567" cy="1146297"/>
      </dsp:txXfrm>
    </dsp:sp>
    <dsp:sp modelId="{8B6F0DB6-4234-47DF-AA4A-D805DAEEF28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700" kern="1200" dirty="0"/>
            <a:t>Skúsenosti, zistenia, odporúčania</a:t>
          </a:r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B2042-50F9-43C3-9F6E-352874ABCA54}" type="datetimeFigureOut">
              <a:rPr lang="en-GB" smtClean="0"/>
              <a:pPr/>
              <a:t>28/05/2018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D819-748F-4C59-8B88-A9A2BDE090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4CBCA9-B204-441F-97AF-6CEB790F3DC0}" type="datetimeFigureOut">
              <a:rPr lang="sk-SK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6AB175-2793-4CD6-BCFF-58F91F95C2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E422-33BD-4BA7-82FA-A09AD0C1A9A9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2564-D09C-431B-A3FD-DB3A83787C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B1EB-2328-45CA-90BE-A3EBA49DEE4E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EEB0-5BA3-4893-89A5-1EAFFA5D97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7142-19D6-4AD7-8FA2-7B70D6D00C9E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2ACC-D4D8-40AD-8DA0-B902A34E4B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ED97-99B9-4B45-87AA-231C17937266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1E39-96DC-4784-B021-1B3288232E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E759-E6DB-487C-B3CC-611D1DB72EAB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2F42-8632-4A8B-9BC7-8AC20E47CE3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4CFB-EA80-4E01-A77E-0CEF1C5D9DA0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1E90-E58D-46A7-BBC8-56CCDD6D72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BEA3-4EA2-4948-A585-F71F55FADDE8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CCA2-27B1-4D96-93C9-B6CCA8B3CA6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0592-D530-437B-BA8F-D3598B92283D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A4D9-21FF-4236-A0C4-D61FC10807E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E791-E5FD-4537-B800-4B1976DEA2A3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0F74-3D2E-444F-9FBE-9395988AFF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B747-47D8-4C4C-95AE-BEDF71C57171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E7F9-28EA-4E52-915F-7821124AA6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519A-4ACE-4961-893F-F554F9D022A1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02E2-71E8-4B2F-A669-FB25F98E4B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EFB92-6A77-42BD-973C-C25D89166E87}" type="datetime1">
              <a:rPr lang="sk-SK" smtClean="0"/>
              <a:pPr>
                <a:defRPr/>
              </a:pPr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TRM Final in 2013/14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92E56-75A4-4A82-BE44-7A53991C8C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2" name="Text Box 1"/>
          <p:cNvSpPr txBox="1">
            <a:spLocks noChangeArrowheads="1"/>
          </p:cNvSpPr>
          <p:nvPr userDrawn="1"/>
        </p:nvSpPr>
        <p:spPr bwMode="auto">
          <a:xfrm>
            <a:off x="0" y="0"/>
            <a:ext cx="1115616" cy="1536700"/>
          </a:xfrm>
          <a:prstGeom prst="rect">
            <a:avLst/>
          </a:prstGeom>
          <a:solidFill>
            <a:srgbClr val="E81E26"/>
          </a:solidFill>
          <a:ln w="9525">
            <a:solidFill>
              <a:srgbClr val="E81E26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sk-SK">
                <a:solidFill>
                  <a:srgbClr val="FFFFFF"/>
                </a:solidFill>
                <a:latin typeface="Book Antiqua" pitchFamily="18" charset="0"/>
                <a:cs typeface="Arial" pitchFamily="34" charset="0"/>
              </a:rPr>
              <a:t>								</a:t>
            </a:r>
            <a:endParaRPr lang="sk-SK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2" descr="Macintosh HD:Users:pavlakrauspe:Desktop:H_hp:H_logo_littl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23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k-SK"/>
          </a:p>
        </p:txBody>
      </p:sp>
      <p:pic>
        <p:nvPicPr>
          <p:cNvPr id="12" name="Picture 8" descr="bielea_skvrna-po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15616" y="5267325"/>
            <a:ext cx="7019925" cy="1590675"/>
          </a:xfrm>
          <a:prstGeom prst="rect">
            <a:avLst/>
          </a:prstGeom>
        </p:spPr>
      </p:pic>
      <p:pic>
        <p:nvPicPr>
          <p:cNvPr id="13" name="Picture 11" descr="Erasmus+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1"/>
            <a:ext cx="297877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B7D88642-509E-4CD6-A7BC-525A89308CE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796163"/>
            <a:ext cx="1907704" cy="6790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323850" y="1196752"/>
            <a:ext cx="8229600" cy="1143000"/>
          </a:xfrm>
        </p:spPr>
        <p:txBody>
          <a:bodyPr/>
          <a:lstStyle/>
          <a:p>
            <a:r>
              <a:rPr lang="sk-SK" sz="9600" dirty="0" err="1"/>
              <a:t>BeLLL</a:t>
            </a:r>
            <a:endParaRPr lang="sk-SK" sz="9600" dirty="0"/>
          </a:p>
        </p:txBody>
      </p:sp>
      <p:pic>
        <p:nvPicPr>
          <p:cNvPr id="2051" name="Picture 5" descr="IMG_7338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607719" cy="30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66187-710F-4F66-AFC2-780CF5CD966C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/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Dôsledné hľadanie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171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EAQUALS</a:t>
            </a:r>
          </a:p>
        </p:txBody>
      </p:sp>
      <p:sp>
        <p:nvSpPr>
          <p:cNvPr id="7172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/>
              <a:t>EPG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31042-0D2C-431C-A046-8E6FC1115F4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22534" name="Zástupný symbol obsahu 7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25124" t="8678" r="26611" b="8058"/>
          <a:stretch>
            <a:fillRect/>
          </a:stretch>
        </p:blipFill>
        <p:spPr>
          <a:xfrm>
            <a:off x="5233988" y="2174875"/>
            <a:ext cx="2863850" cy="3951288"/>
          </a:xfrm>
        </p:spPr>
      </p:pic>
      <p:pic>
        <p:nvPicPr>
          <p:cNvPr id="22535" name="Zástupný symbol obsahu 10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5124" t="8264" r="27603" b="5165"/>
          <a:stretch>
            <a:fillRect/>
          </a:stretch>
        </p:blipFill>
        <p:spPr>
          <a:xfrm>
            <a:off x="1128713" y="2174875"/>
            <a:ext cx="2697162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srgbClr val="FF0000"/>
                </a:solidFill>
              </a:rPr>
              <a:t>      Zvyšovanie kvality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             a osveta</a:t>
            </a:r>
          </a:p>
        </p:txBody>
      </p:sp>
      <p:sp>
        <p:nvSpPr>
          <p:cNvPr id="8195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EAQUALS</a:t>
            </a:r>
          </a:p>
        </p:txBody>
      </p:sp>
      <p:sp>
        <p:nvSpPr>
          <p:cNvPr id="8196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/>
              <a:t>EPG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010F-5185-4CAF-9F2C-B17E0E811265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23558" name="Zástupný symbol obsah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/>
              <a:t>The main mission of EAQUALS (www.eaquals.org) is to contribute to the </a:t>
            </a:r>
            <a:r>
              <a:rPr lang="en-US" sz="1400" b="1"/>
              <a:t>enhancement of quality in language teaching and learning.</a:t>
            </a:r>
            <a:r>
              <a:rPr lang="en-US" sz="1400"/>
              <a:t> In line with this mission, the EAQUALS Framework for Teacher Self-assessment, Teacher Training &amp; Development (TD-FRAM) aims to respond to the need for guiding principles and tools. </a:t>
            </a:r>
            <a:endParaRPr lang="sk-SK" sz="1400"/>
          </a:p>
          <a:p>
            <a:r>
              <a:rPr lang="en-US" sz="1400"/>
              <a:t>The TD-FRAM is related to the European Profiling Grid (the EPG), which provides an </a:t>
            </a:r>
            <a:r>
              <a:rPr lang="en-US" sz="1400" b="1"/>
              <a:t>overview of the main training and experience, competences, and professionalism of language teachers at six successive phases in their development</a:t>
            </a:r>
            <a:r>
              <a:rPr lang="en-US" sz="1400"/>
              <a:t>. </a:t>
            </a:r>
            <a:endParaRPr lang="sk-SK" sz="1400"/>
          </a:p>
          <a:p>
            <a:r>
              <a:rPr lang="en-US" sz="1400"/>
              <a:t>The TDRAM adds to this </a:t>
            </a:r>
            <a:r>
              <a:rPr lang="en-US" sz="1400" b="1"/>
              <a:t>a much more detailed but open-ended description of the key professional competences in terms of attitudes, knowledge and skills needed by language teachers at three main phases of development.</a:t>
            </a:r>
            <a:r>
              <a:rPr lang="en-US" sz="1400"/>
              <a:t> </a:t>
            </a:r>
            <a:endParaRPr lang="sk-SK" sz="1400"/>
          </a:p>
        </p:txBody>
      </p:sp>
      <p:sp>
        <p:nvSpPr>
          <p:cNvPr id="23559" name="Zástupný symbol obsahu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94213"/>
          </a:xfrm>
        </p:spPr>
        <p:txBody>
          <a:bodyPr/>
          <a:lstStyle/>
          <a:p>
            <a:r>
              <a:rPr lang="en-US" sz="1400"/>
              <a:t>The European Profiling Grid (EPG) is an instrument that describes </a:t>
            </a:r>
            <a:r>
              <a:rPr lang="en-US" sz="1400" b="1"/>
              <a:t>the competences of language teachers </a:t>
            </a:r>
            <a:r>
              <a:rPr lang="en-US" sz="1400"/>
              <a:t>and presents them in tabular form spanning </a:t>
            </a:r>
            <a:r>
              <a:rPr lang="en-US" sz="1400" b="1"/>
              <a:t>six phases of development</a:t>
            </a:r>
            <a:r>
              <a:rPr lang="en-US" sz="1400"/>
              <a:t>. It is available in nine languages. </a:t>
            </a:r>
          </a:p>
          <a:p>
            <a:r>
              <a:rPr lang="en-US" sz="1400"/>
              <a:t>The aim of the EPG is to </a:t>
            </a:r>
            <a:r>
              <a:rPr lang="en-US" sz="1400" b="1"/>
              <a:t>support language teachers</a:t>
            </a:r>
            <a:r>
              <a:rPr lang="en-US" sz="1400"/>
              <a:t>, whichever language they teach, </a:t>
            </a:r>
            <a:r>
              <a:rPr lang="en-US" sz="1400" b="1"/>
              <a:t>in their own professional development</a:t>
            </a:r>
            <a:r>
              <a:rPr lang="en-US" sz="1400"/>
              <a:t>. It is </a:t>
            </a:r>
            <a:r>
              <a:rPr lang="en-US" sz="1400" b="1"/>
              <a:t>also a tool for managers and coordinators who are responsible for assuring the quality of language education,</a:t>
            </a:r>
            <a:r>
              <a:rPr lang="en-US" sz="1400"/>
              <a:t> and for trainers and mentors who provide support and in-service development opportunities for language teachers. </a:t>
            </a:r>
          </a:p>
          <a:p>
            <a:r>
              <a:rPr lang="en-US" sz="1400"/>
              <a:t>As its name suggests, the EPG is in the form of a grid or table. One axis is a list of categories of teacher competence; the other is a series of </a:t>
            </a:r>
            <a:r>
              <a:rPr lang="en-US" sz="1400" b="1"/>
              <a:t>six ‘phases of development</a:t>
            </a:r>
            <a:r>
              <a:rPr lang="en-US" sz="1400"/>
              <a:t>’ ranging from </a:t>
            </a:r>
            <a:r>
              <a:rPr lang="en-US" sz="1400" b="1"/>
              <a:t>novice teacher to experienced and expert teacher</a:t>
            </a:r>
            <a:r>
              <a:rPr lang="en-US" sz="1400"/>
              <a:t>. </a:t>
            </a:r>
            <a:endParaRPr lang="sk-SK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  <p:bldP spid="235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srgbClr val="FF0000"/>
                </a:solidFill>
              </a:rPr>
              <a:t>      Aktuálne zistenia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           a riešenia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Zistenia počas implementácie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Dostatok metodických programov pre lektorov</a:t>
            </a:r>
          </a:p>
          <a:p>
            <a:r>
              <a:rPr lang="sk-SK" dirty="0"/>
              <a:t>Potreba napojenia riadenia kvality vzdelávania na výkon lektorov </a:t>
            </a:r>
          </a:p>
          <a:p>
            <a:r>
              <a:rPr lang="sk-SK" dirty="0"/>
              <a:t>Nedostatok povedomia a príležitostí na odborný a riadiaci rast a rozvoj učiteľov a lektorov cudzích jazykov 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endParaRPr lang="sk-SK" sz="1600" dirty="0"/>
          </a:p>
          <a:p>
            <a:pPr lvl="1"/>
            <a:endParaRPr lang="sk-SK" sz="1600" dirty="0"/>
          </a:p>
          <a:p>
            <a:pPr lvl="1"/>
            <a:endParaRPr lang="sk-SK" sz="1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Návrh riešenia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Zapojenie Asociácie jazykových škôl do iniciatívy Learn &amp; Lead</a:t>
            </a:r>
          </a:p>
          <a:p>
            <a:r>
              <a:rPr lang="sk-SK" dirty="0"/>
              <a:t>Vývoj Learn &amp; Lead programov v spolupráci so zahraničím a </a:t>
            </a:r>
            <a:r>
              <a:rPr lang="sk-SK" dirty="0">
                <a:solidFill>
                  <a:srgbClr val="FF0000"/>
                </a:solidFill>
              </a:rPr>
              <a:t>zákazníkmi</a:t>
            </a:r>
          </a:p>
          <a:p>
            <a:r>
              <a:rPr lang="sk-SK" dirty="0"/>
              <a:t>Zavedenie inovatívneho modelu riadenia na zabezpečenie prevádzky jazykovej školy v napojení na kariérnu cestu rozvoj </a:t>
            </a:r>
            <a:r>
              <a:rPr lang="sk-SK" dirty="0" err="1"/>
              <a:t>lektra</a:t>
            </a:r>
            <a:r>
              <a:rPr lang="sk-SK" dirty="0"/>
              <a:t> Learn &amp; Lead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CCA2-27B1-4D96-93C9-B6CCA8B3CA6C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8000" dirty="0" err="1">
                <a:solidFill>
                  <a:srgbClr val="00B0F0"/>
                </a:solidFill>
              </a:rPr>
              <a:t>Mind</a:t>
            </a:r>
            <a:endParaRPr lang="sk-SK" sz="8000" dirty="0">
              <a:solidFill>
                <a:srgbClr val="00B0F0"/>
              </a:solidFill>
            </a:endParaRPr>
          </a:p>
          <a:p>
            <a:r>
              <a:rPr lang="sk-SK" sz="8000" dirty="0" err="1">
                <a:solidFill>
                  <a:srgbClr val="FF0000"/>
                </a:solidFill>
              </a:rPr>
              <a:t>Heart</a:t>
            </a:r>
            <a:endParaRPr lang="sk-SK" sz="8000" dirty="0">
              <a:solidFill>
                <a:srgbClr val="FF0000"/>
              </a:solidFill>
            </a:endParaRPr>
          </a:p>
          <a:p>
            <a:r>
              <a:rPr lang="sk-SK" sz="8000" dirty="0">
                <a:solidFill>
                  <a:srgbClr val="00B050"/>
                </a:solidFill>
              </a:rPr>
              <a:t>Body</a:t>
            </a:r>
          </a:p>
        </p:txBody>
      </p:sp>
      <p:pic>
        <p:nvPicPr>
          <p:cNvPr id="5" name="Picture 2" descr="C:\Users\Vicki\Documents\10 Work (WRK)\Vicki\Teaching\Alpha Langues\AL - Courses\Learn &amp; Lead\Learn &amp; Lead for Parents\Marketing\Logos\LaL he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615" y="2880296"/>
            <a:ext cx="1556816" cy="1556816"/>
          </a:xfrm>
          <a:prstGeom prst="rect">
            <a:avLst/>
          </a:prstGeom>
          <a:noFill/>
        </p:spPr>
      </p:pic>
      <p:pic>
        <p:nvPicPr>
          <p:cNvPr id="6" name="Picture 2" descr="C:\Users\Vicki\Documents\10 Work (WRK)\Vicki\Teaching\Alpha Langues\AL - Courses\Learn &amp; Lead\Learn &amp; Lead for Parents\Marketing\Logos\LaL 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83581"/>
            <a:ext cx="1485380" cy="1485379"/>
          </a:xfrm>
          <a:prstGeom prst="rect">
            <a:avLst/>
          </a:prstGeom>
          <a:noFill/>
        </p:spPr>
      </p:pic>
      <p:pic>
        <p:nvPicPr>
          <p:cNvPr id="7" name="Picture 2" descr="C:\Users\Siroky_P\Desktop\lucie\LaL clo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10" y="4164695"/>
            <a:ext cx="1603521" cy="16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485800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k-SK" dirty="0">
                <a:solidFill>
                  <a:srgbClr val="FF0000"/>
                </a:solidFill>
              </a:rPr>
              <a:t>The </a:t>
            </a:r>
            <a:r>
              <a:rPr lang="sk-SK" dirty="0" err="1">
                <a:solidFill>
                  <a:srgbClr val="FF0000"/>
                </a:solidFill>
              </a:rPr>
              <a:t>Learn&amp;Lead</a:t>
            </a:r>
            <a:r>
              <a:rPr lang="sk-SK" dirty="0">
                <a:solidFill>
                  <a:srgbClr val="FF0000"/>
                </a:solidFill>
              </a:rPr>
              <a:t>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sz="3600" dirty="0" err="1">
                <a:solidFill>
                  <a:srgbClr val="FF0000"/>
                </a:solidFill>
              </a:rPr>
              <a:t>Course</a:t>
            </a:r>
            <a:r>
              <a:rPr lang="sk-SK" sz="3600" dirty="0">
                <a:solidFill>
                  <a:srgbClr val="FF0000"/>
                </a:solidFill>
              </a:rPr>
              <a:t> Management </a:t>
            </a:r>
            <a:r>
              <a:rPr lang="sk-SK" sz="3600" dirty="0" err="1">
                <a:solidFill>
                  <a:srgbClr val="FF0000"/>
                </a:solidFill>
              </a:rPr>
              <a:t>Structure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B3AF5042-0C91-4BF7-891C-3D740A29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11031-4C2A-47AA-B33D-BBF7A2C209B1}" type="datetime1">
              <a:rPr lang="sk-SK" smtClean="0"/>
              <a:pPr>
                <a:defRPr/>
              </a:pPr>
              <a:t>28.5.2018</a:t>
            </a:fld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CC049AE5-F305-4FE1-969E-07E935B5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C087D-8533-4044-948F-014A450B30CC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08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482952" cy="4525963"/>
          </a:xfrm>
        </p:spPr>
        <p:txBody>
          <a:bodyPr>
            <a:normAutofit fontScale="85000" lnSpcReduction="20000"/>
          </a:bodyPr>
          <a:lstStyle/>
          <a:p>
            <a:r>
              <a:rPr lang="sk-SK" sz="4800" dirty="0">
                <a:solidFill>
                  <a:srgbClr val="00B0F0"/>
                </a:solidFill>
              </a:rPr>
              <a:t>Developer</a:t>
            </a:r>
          </a:p>
          <a:p>
            <a:pPr marL="0" indent="0">
              <a:buNone/>
            </a:pPr>
            <a:r>
              <a:rPr lang="sk-SK" sz="4800" dirty="0">
                <a:solidFill>
                  <a:srgbClr val="00B0F0"/>
                </a:solidFill>
              </a:rPr>
              <a:t>   (</a:t>
            </a:r>
            <a:r>
              <a:rPr lang="sk-SK" sz="4800" dirty="0" err="1">
                <a:solidFill>
                  <a:srgbClr val="00B0F0"/>
                </a:solidFill>
              </a:rPr>
              <a:t>creative</a:t>
            </a:r>
            <a:r>
              <a:rPr lang="sk-SK" sz="4800" dirty="0">
                <a:solidFill>
                  <a:srgbClr val="00B0F0"/>
                </a:solidFill>
              </a:rPr>
              <a:t> manager)</a:t>
            </a:r>
          </a:p>
          <a:p>
            <a:pPr marL="0" indent="0">
              <a:buNone/>
            </a:pPr>
            <a:endParaRPr lang="sk-SK" sz="4800" dirty="0">
              <a:solidFill>
                <a:srgbClr val="00B0F0"/>
              </a:solidFill>
            </a:endParaRPr>
          </a:p>
          <a:p>
            <a:r>
              <a:rPr lang="sk-SK" sz="4800" dirty="0" err="1">
                <a:solidFill>
                  <a:srgbClr val="FF0000"/>
                </a:solidFill>
              </a:rPr>
              <a:t>Trainer</a:t>
            </a:r>
            <a:r>
              <a:rPr lang="sk-SK" sz="4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k-SK" sz="4800" dirty="0">
              <a:solidFill>
                <a:srgbClr val="FF0000"/>
              </a:solidFill>
            </a:endParaRPr>
          </a:p>
          <a:p>
            <a:r>
              <a:rPr lang="sk-SK" sz="4800" dirty="0" err="1">
                <a:solidFill>
                  <a:srgbClr val="00B050"/>
                </a:solidFill>
              </a:rPr>
              <a:t>Leader</a:t>
            </a:r>
            <a:endParaRPr lang="sk-SK" sz="4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sz="4800" dirty="0">
                <a:solidFill>
                  <a:srgbClr val="00B050"/>
                </a:solidFill>
              </a:rPr>
              <a:t>   (</a:t>
            </a:r>
            <a:r>
              <a:rPr lang="sk-SK" sz="4800" dirty="0" err="1">
                <a:solidFill>
                  <a:srgbClr val="00B050"/>
                </a:solidFill>
              </a:rPr>
              <a:t>quality</a:t>
            </a:r>
            <a:r>
              <a:rPr lang="sk-SK" sz="4800" dirty="0">
                <a:solidFill>
                  <a:srgbClr val="00B050"/>
                </a:solidFill>
              </a:rPr>
              <a:t> manager) </a:t>
            </a:r>
          </a:p>
        </p:txBody>
      </p:sp>
      <p:pic>
        <p:nvPicPr>
          <p:cNvPr id="5" name="Picture 2" descr="C:\Users\Vicki\Documents\10 Work (WRK)\Vicki\Teaching\Alpha Langues\AL - Courses\Learn &amp; Lead\Learn &amp; Lead for Parents\Marketing\Logos\LaL he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644"/>
            <a:ext cx="1556816" cy="1556816"/>
          </a:xfrm>
          <a:prstGeom prst="rect">
            <a:avLst/>
          </a:prstGeom>
          <a:noFill/>
        </p:spPr>
      </p:pic>
      <p:pic>
        <p:nvPicPr>
          <p:cNvPr id="6" name="Picture 2" descr="C:\Users\Vicki\Documents\10 Work (WRK)\Vicki\Teaching\Alpha Langues\AL - Courses\Learn &amp; Lead\Learn &amp; Lead for Parents\Marketing\Logos\LaL 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83581"/>
            <a:ext cx="1485380" cy="1485379"/>
          </a:xfrm>
          <a:prstGeom prst="rect">
            <a:avLst/>
          </a:prstGeom>
          <a:noFill/>
        </p:spPr>
      </p:pic>
      <p:pic>
        <p:nvPicPr>
          <p:cNvPr id="7" name="Picture 2" descr="C:\Users\Siroky_P\Desktop\lucie\LaL clo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921" y="4725144"/>
            <a:ext cx="1603521" cy="16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k-SK">
                <a:solidFill>
                  <a:srgbClr val="FF0000"/>
                </a:solidFill>
              </a:rPr>
              <a:t>The Learn&amp;Lead </a:t>
            </a:r>
            <a:br>
              <a:rPr lang="sk-SK">
                <a:solidFill>
                  <a:srgbClr val="FF0000"/>
                </a:solidFill>
              </a:rPr>
            </a:br>
            <a:r>
              <a:rPr lang="sk-SK" sz="3600">
                <a:solidFill>
                  <a:srgbClr val="FF0000"/>
                </a:solidFill>
              </a:rPr>
              <a:t>Course Management Structure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2714BEFA-FB83-47C3-A06D-ECE39C1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DD4EE-8981-4AA7-A527-B78DE9B90419}" type="datetime1">
              <a:rPr lang="sk-SK" smtClean="0"/>
              <a:pPr>
                <a:defRPr/>
              </a:pPr>
              <a:t>28.5.2018</a:t>
            </a:fld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741D3F27-20CD-405B-B22D-687B4455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C087D-8533-4044-948F-014A450B30CC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68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6B2B9A-95C9-4F1F-A926-E1562EB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The </a:t>
            </a:r>
            <a:r>
              <a:rPr lang="sk-SK" dirty="0" err="1">
                <a:solidFill>
                  <a:srgbClr val="FF0000"/>
                </a:solidFill>
              </a:rPr>
              <a:t>Learn&amp;Lead</a:t>
            </a:r>
            <a:r>
              <a:rPr lang="sk-SK" dirty="0">
                <a:solidFill>
                  <a:srgbClr val="FF0000"/>
                </a:solidFill>
              </a:rPr>
              <a:t>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 err="1">
                <a:solidFill>
                  <a:srgbClr val="FF0000"/>
                </a:solidFill>
              </a:rPr>
              <a:t>Career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Path</a:t>
            </a:r>
            <a:r>
              <a:rPr lang="sk-SK" dirty="0">
                <a:solidFill>
                  <a:srgbClr val="FF0000"/>
                </a:solidFill>
              </a:rPr>
              <a:t> of a </a:t>
            </a:r>
            <a:r>
              <a:rPr lang="sk-SK" dirty="0" err="1">
                <a:solidFill>
                  <a:srgbClr val="FF0000"/>
                </a:solidFill>
              </a:rPr>
              <a:t>Trainer</a:t>
            </a: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xmlns="" id="{1449063B-8D46-470C-8596-F9A84E68A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5490482"/>
              </p:ext>
            </p:extLst>
          </p:nvPr>
        </p:nvGraphicFramePr>
        <p:xfrm>
          <a:off x="457199" y="1666003"/>
          <a:ext cx="8229602" cy="4211269"/>
        </p:xfrm>
        <a:graphic>
          <a:graphicData uri="http://schemas.openxmlformats.org/drawingml/2006/table">
            <a:tbl>
              <a:tblPr/>
              <a:tblGrid>
                <a:gridCol w="1650178">
                  <a:extLst>
                    <a:ext uri="{9D8B030D-6E8A-4147-A177-3AD203B41FA5}">
                      <a16:colId xmlns:a16="http://schemas.microsoft.com/office/drawing/2014/main" xmlns="" val="2115219565"/>
                    </a:ext>
                  </a:extLst>
                </a:gridCol>
                <a:gridCol w="841059">
                  <a:extLst>
                    <a:ext uri="{9D8B030D-6E8A-4147-A177-3AD203B41FA5}">
                      <a16:colId xmlns:a16="http://schemas.microsoft.com/office/drawing/2014/main" xmlns="" val="2549542262"/>
                    </a:ext>
                  </a:extLst>
                </a:gridCol>
                <a:gridCol w="1479838">
                  <a:extLst>
                    <a:ext uri="{9D8B030D-6E8A-4147-A177-3AD203B41FA5}">
                      <a16:colId xmlns:a16="http://schemas.microsoft.com/office/drawing/2014/main" xmlns="" val="3383586847"/>
                    </a:ext>
                  </a:extLst>
                </a:gridCol>
                <a:gridCol w="198022">
                  <a:extLst>
                    <a:ext uri="{9D8B030D-6E8A-4147-A177-3AD203B41FA5}">
                      <a16:colId xmlns:a16="http://schemas.microsoft.com/office/drawing/2014/main" xmlns="" val="1694379641"/>
                    </a:ext>
                  </a:extLst>
                </a:gridCol>
                <a:gridCol w="198022">
                  <a:extLst>
                    <a:ext uri="{9D8B030D-6E8A-4147-A177-3AD203B41FA5}">
                      <a16:colId xmlns:a16="http://schemas.microsoft.com/office/drawing/2014/main" xmlns="" val="1556078054"/>
                    </a:ext>
                  </a:extLst>
                </a:gridCol>
                <a:gridCol w="332165">
                  <a:extLst>
                    <a:ext uri="{9D8B030D-6E8A-4147-A177-3AD203B41FA5}">
                      <a16:colId xmlns:a16="http://schemas.microsoft.com/office/drawing/2014/main" xmlns="" val="4277656824"/>
                    </a:ext>
                  </a:extLst>
                </a:gridCol>
                <a:gridCol w="198022">
                  <a:extLst>
                    <a:ext uri="{9D8B030D-6E8A-4147-A177-3AD203B41FA5}">
                      <a16:colId xmlns:a16="http://schemas.microsoft.com/office/drawing/2014/main" xmlns="" val="3215762900"/>
                    </a:ext>
                  </a:extLst>
                </a:gridCol>
                <a:gridCol w="198022">
                  <a:extLst>
                    <a:ext uri="{9D8B030D-6E8A-4147-A177-3AD203B41FA5}">
                      <a16:colId xmlns:a16="http://schemas.microsoft.com/office/drawing/2014/main" xmlns="" val="2016376325"/>
                    </a:ext>
                  </a:extLst>
                </a:gridCol>
                <a:gridCol w="332165">
                  <a:extLst>
                    <a:ext uri="{9D8B030D-6E8A-4147-A177-3AD203B41FA5}">
                      <a16:colId xmlns:a16="http://schemas.microsoft.com/office/drawing/2014/main" xmlns="" val="2694451281"/>
                    </a:ext>
                  </a:extLst>
                </a:gridCol>
                <a:gridCol w="332165">
                  <a:extLst>
                    <a:ext uri="{9D8B030D-6E8A-4147-A177-3AD203B41FA5}">
                      <a16:colId xmlns:a16="http://schemas.microsoft.com/office/drawing/2014/main" xmlns="" val="3234797644"/>
                    </a:ext>
                  </a:extLst>
                </a:gridCol>
                <a:gridCol w="415206">
                  <a:extLst>
                    <a:ext uri="{9D8B030D-6E8A-4147-A177-3AD203B41FA5}">
                      <a16:colId xmlns:a16="http://schemas.microsoft.com/office/drawing/2014/main" xmlns="" val="2295323159"/>
                    </a:ext>
                  </a:extLst>
                </a:gridCol>
                <a:gridCol w="415206">
                  <a:extLst>
                    <a:ext uri="{9D8B030D-6E8A-4147-A177-3AD203B41FA5}">
                      <a16:colId xmlns:a16="http://schemas.microsoft.com/office/drawing/2014/main" xmlns="" val="3729305963"/>
                    </a:ext>
                  </a:extLst>
                </a:gridCol>
                <a:gridCol w="415206">
                  <a:extLst>
                    <a:ext uri="{9D8B030D-6E8A-4147-A177-3AD203B41FA5}">
                      <a16:colId xmlns:a16="http://schemas.microsoft.com/office/drawing/2014/main" xmlns="" val="2725154731"/>
                    </a:ext>
                  </a:extLst>
                </a:gridCol>
                <a:gridCol w="479084">
                  <a:extLst>
                    <a:ext uri="{9D8B030D-6E8A-4147-A177-3AD203B41FA5}">
                      <a16:colId xmlns:a16="http://schemas.microsoft.com/office/drawing/2014/main" xmlns="" val="407989931"/>
                    </a:ext>
                  </a:extLst>
                </a:gridCol>
                <a:gridCol w="479084">
                  <a:extLst>
                    <a:ext uri="{9D8B030D-6E8A-4147-A177-3AD203B41FA5}">
                      <a16:colId xmlns:a16="http://schemas.microsoft.com/office/drawing/2014/main" xmlns="" val="3884152245"/>
                    </a:ext>
                  </a:extLst>
                </a:gridCol>
                <a:gridCol w="266158">
                  <a:extLst>
                    <a:ext uri="{9D8B030D-6E8A-4147-A177-3AD203B41FA5}">
                      <a16:colId xmlns:a16="http://schemas.microsoft.com/office/drawing/2014/main" xmlns="" val="3403732360"/>
                    </a:ext>
                  </a:extLst>
                </a:gridCol>
              </a:tblGrid>
              <a:tr h="376504">
                <a:tc gridSpan="10"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6599173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6"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 algn="ctr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847035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while 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051530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565257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745553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l" fontAlgn="b"/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405309"/>
                  </a:ext>
                </a:extLst>
              </a:tr>
              <a:tr h="648081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</a:t>
                      </a:r>
                      <a:r>
                        <a:rPr lang="sk-SK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 of activities per month in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 table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750795"/>
                  </a:ext>
                </a:extLst>
              </a:tr>
              <a:tr h="216027"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Leadership &amp; Management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Level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Trainer</a:t>
                      </a:r>
                      <a:r>
                        <a:rPr lang="sk-SK" sz="13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443919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Leader</a:t>
                      </a:r>
                      <a:r>
                        <a:rPr lang="sk-SK" sz="13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943118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358666"/>
                  </a:ext>
                </a:extLst>
              </a:tr>
              <a:tr h="216027"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Language &amp; Communication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Trainer</a:t>
                      </a:r>
                      <a:r>
                        <a:rPr lang="sk-SK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1015000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Leader</a:t>
                      </a:r>
                      <a:r>
                        <a:rPr lang="sk-SK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7990846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5960966"/>
                  </a:ext>
                </a:extLst>
              </a:tr>
              <a:tr h="216027"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Sector Specialization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Trainer</a:t>
                      </a:r>
                      <a:r>
                        <a:rPr lang="sk-SK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425987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Leader</a:t>
                      </a:r>
                      <a:r>
                        <a:rPr lang="sk-SK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4514801"/>
                  </a:ext>
                </a:extLst>
              </a:tr>
              <a:tr h="216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00B0F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384956"/>
                  </a:ext>
                </a:extLst>
              </a:tr>
            </a:tbl>
          </a:graphicData>
        </a:graphic>
      </p:graphicFrame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1382AF6-1164-46FE-A939-9191EEA0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A7944-C3AF-4967-BAD5-68D05A142A5D}" type="datetime1">
              <a:rPr lang="sk-SK" smtClean="0"/>
              <a:pPr>
                <a:defRPr/>
              </a:pPr>
              <a:t>28.5.2018</a:t>
            </a:fld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2FDCC6CA-ADB0-41DB-8466-ECFA812F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CD1D-AAB6-453D-B47B-7A38A518A031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6562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>
                <a:solidFill>
                  <a:srgbClr val="FF0000"/>
                </a:solidFill>
              </a:rPr>
              <a:t>Learn &amp; Lead a AJŠ SR v čase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971605" y="1587966"/>
          <a:ext cx="7143695" cy="3641234"/>
        </p:xfrm>
        <a:graphic>
          <a:graphicData uri="http://schemas.openxmlformats.org/drawingml/2006/table">
            <a:tbl>
              <a:tblPr/>
              <a:tblGrid>
                <a:gridCol w="1190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88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884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88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81651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43244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50054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BeLLL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shadowing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 shadowing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29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structured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41E39-96DC-4784-B021-1B3288232EF7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971600" y="5373216"/>
          <a:ext cx="7128796" cy="491613"/>
        </p:xfrm>
        <a:graphic>
          <a:graphicData uri="http://schemas.openxmlformats.org/drawingml/2006/table">
            <a:tbl>
              <a:tblPr/>
              <a:tblGrid>
                <a:gridCol w="118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8106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42737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163871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AJS SR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202 - KA2 project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preparation of the project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PROLANT-CAP project  implementation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871"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09/2015 - 08/2017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496" y="1600200"/>
            <a:ext cx="4906888" cy="4525963"/>
          </a:xfrm>
        </p:spPr>
        <p:txBody>
          <a:bodyPr/>
          <a:lstStyle/>
          <a:p>
            <a:pPr>
              <a:buNone/>
            </a:pPr>
            <a:r>
              <a:rPr lang="sk-SK" i="1" dirty="0"/>
              <a:t>	</a:t>
            </a:r>
            <a:r>
              <a:rPr lang="sk-SK" sz="2400" i="1" dirty="0"/>
              <a:t>“Ak činnosť a výsledky školy budú v neustálej pozornosti a zodpovednosti každého jej člena, je merateľnosť výkonu a jeho prepojenie na </a:t>
            </a:r>
            <a:r>
              <a:rPr lang="sk-SK" sz="2400" i="1"/>
              <a:t>ciele školy, </a:t>
            </a:r>
            <a:r>
              <a:rPr lang="sk-SK" sz="2400" i="1" dirty="0"/>
              <a:t>spolu so </a:t>
            </a:r>
            <a:r>
              <a:rPr lang="sk-SK" sz="2400" i="1"/>
              <a:t>zaangažovaním lektorov, </a:t>
            </a:r>
            <a:r>
              <a:rPr lang="sk-SK" sz="2400" i="1" dirty="0"/>
              <a:t>predurčením k trvalému rastu.”</a:t>
            </a:r>
            <a:endParaRPr lang="sk-SK" sz="2400" dirty="0"/>
          </a:p>
          <a:p>
            <a:pPr>
              <a:buNone/>
            </a:pPr>
            <a:r>
              <a:rPr lang="sk-SK" sz="2400" b="1" dirty="0"/>
              <a:t>	</a:t>
            </a:r>
          </a:p>
          <a:p>
            <a:pPr algn="r">
              <a:buNone/>
            </a:pPr>
            <a:r>
              <a:rPr lang="sk-SK" b="1" dirty="0"/>
              <a:t>	</a:t>
            </a:r>
            <a:r>
              <a:rPr lang="sk-SK" sz="2400" b="1" dirty="0"/>
              <a:t>Jana Chynoradská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41E39-96DC-4784-B021-1B3288232EF7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3074" name="Picture 2" descr="http://www.ireceptar.cz/res/data/175/02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92931"/>
            <a:ext cx="3880581" cy="32762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sk-SK" dirty="0"/>
          </a:p>
          <a:p>
            <a:pPr algn="ctr">
              <a:buFont typeface="Arial" charset="0"/>
              <a:buNone/>
            </a:pPr>
            <a:r>
              <a:rPr lang="sk-SK" dirty="0"/>
              <a:t>Ďakujem za pozornosť!</a:t>
            </a:r>
          </a:p>
          <a:p>
            <a:pPr algn="ctr">
              <a:buFont typeface="Arial" charset="0"/>
              <a:buNone/>
            </a:pPr>
            <a:r>
              <a:rPr lang="sk-SK" dirty="0"/>
              <a:t>Prajem vám veľa šťastia!</a:t>
            </a:r>
          </a:p>
          <a:p>
            <a:pPr algn="ctr">
              <a:buFont typeface="Arial" charset="0"/>
              <a:buNone/>
            </a:pPr>
            <a:endParaRPr lang="sk-SK" dirty="0"/>
          </a:p>
          <a:p>
            <a:pPr algn="ctr">
              <a:buFont typeface="Arial" charset="0"/>
              <a:buNone/>
            </a:pPr>
            <a:r>
              <a:rPr lang="sk-SK" sz="2800" i="1" dirty="0" err="1"/>
              <a:t>Whatever</a:t>
            </a:r>
            <a:r>
              <a:rPr lang="sk-SK" sz="2800" i="1" dirty="0"/>
              <a:t> </a:t>
            </a:r>
            <a:r>
              <a:rPr lang="sk-SK" sz="2800" i="1" dirty="0" err="1"/>
              <a:t>mind</a:t>
            </a:r>
            <a:r>
              <a:rPr lang="sk-SK" sz="2800" i="1" dirty="0"/>
              <a:t> </a:t>
            </a:r>
            <a:r>
              <a:rPr lang="sk-SK" sz="2800" i="1" dirty="0" err="1"/>
              <a:t>can</a:t>
            </a:r>
            <a:r>
              <a:rPr lang="sk-SK" sz="2800" i="1" dirty="0"/>
              <a:t> </a:t>
            </a:r>
            <a:r>
              <a:rPr lang="sk-SK" sz="2800" i="1" dirty="0" err="1"/>
              <a:t>conceive</a:t>
            </a:r>
            <a:r>
              <a:rPr lang="sk-SK" sz="2800" i="1" dirty="0"/>
              <a:t>, </a:t>
            </a:r>
            <a:r>
              <a:rPr lang="sk-SK" sz="2800" b="1" i="1" dirty="0"/>
              <a:t>a team </a:t>
            </a:r>
            <a:r>
              <a:rPr lang="sk-SK" sz="2800" b="1" i="1" dirty="0" err="1"/>
              <a:t>can</a:t>
            </a:r>
            <a:r>
              <a:rPr lang="sk-SK" sz="2800" b="1" i="1" dirty="0"/>
              <a:t> </a:t>
            </a:r>
            <a:r>
              <a:rPr lang="sk-SK" sz="2800" b="1" i="1" dirty="0" err="1"/>
              <a:t>achieve</a:t>
            </a:r>
            <a:r>
              <a:rPr lang="sk-SK" sz="2800" i="1" dirty="0"/>
              <a:t>.</a:t>
            </a:r>
          </a:p>
          <a:p>
            <a:pPr algn="ctr">
              <a:buFont typeface="Arial" charset="0"/>
              <a:buNone/>
            </a:pPr>
            <a:endParaRPr lang="sk-SK" dirty="0"/>
          </a:p>
          <a:p>
            <a:pPr algn="ctr">
              <a:buFont typeface="Arial" charset="0"/>
              <a:buNone/>
            </a:pPr>
            <a:r>
              <a:rPr lang="sk-SK" dirty="0"/>
              <a:t>Jana Chynoradská</a:t>
            </a:r>
          </a:p>
          <a:p>
            <a:pPr algn="ctr">
              <a:buFont typeface="Arial" charset="0"/>
              <a:buNone/>
            </a:pPr>
            <a:r>
              <a:rPr lang="sk-SK" dirty="0"/>
              <a:t>jana@harmony.sk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3DF1-94C4-4BAD-915A-84B9A2FAA0A0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bg1"/>
                </a:solidFill>
              </a:rPr>
              <a:t>Program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B01A8-1F72-4299-8A67-50BE6E90FDB6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Charakteristika organizácie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850" y="1484783"/>
            <a:ext cx="8569325" cy="5236691"/>
          </a:xfrm>
        </p:spPr>
        <p:txBody>
          <a:bodyPr/>
          <a:lstStyle/>
          <a:p>
            <a:pPr eaLnBrk="1" hangingPunct="1"/>
            <a:r>
              <a:rPr lang="sk-SK" sz="2400" b="1" dirty="0"/>
              <a:t>2000-08 – </a:t>
            </a:r>
            <a:r>
              <a:rPr lang="sk-SK" sz="2400" b="1" i="1" dirty="0"/>
              <a:t>Obrovská rýchlosť rastu</a:t>
            </a:r>
          </a:p>
          <a:p>
            <a:pPr eaLnBrk="1" hangingPunct="1"/>
            <a:r>
              <a:rPr lang="sk-SK" sz="2400" i="1" dirty="0"/>
              <a:t>2008-09 – Plavba „Pohotovosť“</a:t>
            </a:r>
          </a:p>
          <a:p>
            <a:pPr eaLnBrk="1" hangingPunct="1"/>
            <a:r>
              <a:rPr lang="sk-SK" sz="2400" i="1" dirty="0"/>
              <a:t>2009-10 – Plavba „Takmer </a:t>
            </a:r>
            <a:r>
              <a:rPr lang="sk-SK" sz="2400" i="1" dirty="0" err="1"/>
              <a:t>Titanic</a:t>
            </a:r>
            <a:r>
              <a:rPr lang="sk-SK" sz="2400" i="1" dirty="0"/>
              <a:t>“</a:t>
            </a:r>
            <a:endParaRPr lang="sk-SK" sz="2400" i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i="1" dirty="0"/>
              <a:t>2010-11 – Plavba „Prebudenia“</a:t>
            </a:r>
          </a:p>
          <a:p>
            <a:pPr eaLnBrk="1" hangingPunct="1"/>
            <a:r>
              <a:rPr lang="sk-SK" sz="2400" i="1" dirty="0"/>
              <a:t>2011-12 – Plavba „Udržateľnosti“</a:t>
            </a:r>
          </a:p>
          <a:p>
            <a:pPr eaLnBrk="1" hangingPunct="1"/>
            <a:r>
              <a:rPr lang="sk-SK" sz="2400" i="1" dirty="0"/>
              <a:t>2012-13 – </a:t>
            </a:r>
            <a:r>
              <a:rPr lang="sk-SK" sz="2400" i="1" dirty="0" err="1"/>
              <a:t>Skľudnime</a:t>
            </a:r>
            <a:r>
              <a:rPr lang="sk-SK" sz="2400" i="1" dirty="0"/>
              <a:t> sa a pokračujme!</a:t>
            </a:r>
          </a:p>
          <a:p>
            <a:pPr eaLnBrk="1" hangingPunct="1"/>
            <a:r>
              <a:rPr lang="sk-SK" sz="2400" i="1" dirty="0"/>
              <a:t>2013-14</a:t>
            </a:r>
            <a:r>
              <a:rPr lang="sk-SK" sz="2400" dirty="0"/>
              <a:t> – </a:t>
            </a:r>
            <a:r>
              <a:rPr lang="sk-SK" sz="2400" b="1" i="1" dirty="0" err="1"/>
              <a:t>BeLLL</a:t>
            </a:r>
            <a:r>
              <a:rPr lang="sk-SK" sz="2400" b="1" dirty="0"/>
              <a:t> (</a:t>
            </a:r>
            <a:r>
              <a:rPr lang="sk-SK" sz="2400" b="1" dirty="0" err="1"/>
              <a:t>Love&amp;Learn&amp;Lead</a:t>
            </a:r>
            <a:r>
              <a:rPr lang="sk-SK" sz="2400" b="1" dirty="0"/>
              <a:t>)=(</a:t>
            </a:r>
            <a:r>
              <a:rPr lang="sk-SK" sz="2400" b="1" dirty="0" err="1"/>
              <a:t>life-long</a:t>
            </a:r>
            <a:r>
              <a:rPr lang="sk-SK" sz="2400" b="1" dirty="0"/>
              <a:t> </a:t>
            </a:r>
            <a:r>
              <a:rPr lang="sk-SK" sz="2400" b="1" dirty="0" err="1"/>
              <a:t>learning</a:t>
            </a:r>
            <a:r>
              <a:rPr lang="sk-SK" sz="2400" b="1" dirty="0"/>
              <a:t>)</a:t>
            </a:r>
          </a:p>
          <a:p>
            <a:pPr eaLnBrk="1" hangingPunct="1"/>
            <a:r>
              <a:rPr lang="sk-SK" sz="2400" i="1" dirty="0"/>
              <a:t>2014-15</a:t>
            </a:r>
            <a:r>
              <a:rPr lang="sk-SK" sz="2400" dirty="0"/>
              <a:t> – </a:t>
            </a:r>
            <a:r>
              <a:rPr lang="sk-SK" sz="2400" i="1" dirty="0"/>
              <a:t>Kráčajme vpred ... s odvahou </a:t>
            </a:r>
          </a:p>
          <a:p>
            <a:pPr eaLnBrk="1" hangingPunct="1"/>
            <a:r>
              <a:rPr lang="sk-SK" sz="2400" i="1" dirty="0"/>
              <a:t>2015-16 – Dovoľme si BYŤ originálom – skvostom v ELT.</a:t>
            </a:r>
          </a:p>
          <a:p>
            <a:pPr eaLnBrk="1" hangingPunct="1"/>
            <a:r>
              <a:rPr lang="sk-SK" sz="2400" i="1" dirty="0"/>
              <a:t>2016-17 - </a:t>
            </a:r>
            <a:r>
              <a:rPr lang="sk-SK" sz="2400" b="1" i="1" dirty="0">
                <a:solidFill>
                  <a:srgbClr val="FF0000"/>
                </a:solidFill>
              </a:rPr>
              <a:t>LIVE</a:t>
            </a:r>
            <a:r>
              <a:rPr lang="sk-SK" sz="2400" i="1" dirty="0"/>
              <a:t> – LOVE – LEARN – LEA(D)VE a </a:t>
            </a:r>
            <a:r>
              <a:rPr lang="sk-SK" sz="2400" i="1" dirty="0" err="1"/>
              <a:t>legacy</a:t>
            </a:r>
            <a:endParaRPr lang="sk-SK" sz="2400" i="1" dirty="0"/>
          </a:p>
          <a:p>
            <a:pPr eaLnBrk="1" hangingPunct="1"/>
            <a:r>
              <a:rPr lang="sk-SK" sz="2400" i="1" dirty="0"/>
              <a:t>2017-18 - HAPPY HARMONY</a:t>
            </a:r>
          </a:p>
          <a:p>
            <a:pPr eaLnBrk="1" hangingPunct="1"/>
            <a:r>
              <a:rPr lang="sk-SK" sz="2400" i="1" dirty="0"/>
              <a:t>2018 -20 - HAPPY SCHOOL 2020</a:t>
            </a:r>
          </a:p>
          <a:p>
            <a:pPr eaLnBrk="1" hangingPunct="1"/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28C7-6B1F-4AC3-8ABC-9CFDFF054364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  <p:pic>
        <p:nvPicPr>
          <p:cNvPr id="7" name="Obrázok 6"/>
          <p:cNvPicPr>
            <a:picLocks noChangeAspect="1" noChangeArrowheads="1"/>
          </p:cNvPicPr>
          <p:nvPr/>
        </p:nvPicPr>
        <p:blipFill>
          <a:blip r:embed="rId2" cstate="print"/>
          <a:srcRect l="72636" t="44521" r="5769" b="46118"/>
          <a:stretch>
            <a:fillRect/>
          </a:stretch>
        </p:blipFill>
        <p:spPr bwMode="auto">
          <a:xfrm>
            <a:off x="6443663" y="2636838"/>
            <a:ext cx="27003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O</a:t>
            </a:r>
            <a:r>
              <a:rPr lang="sk-SK" dirty="0">
                <a:solidFill>
                  <a:srgbClr val="FF0000"/>
                </a:solidFill>
              </a:rPr>
              <a:t>   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Opis projektu </a:t>
            </a:r>
            <a:r>
              <a:rPr lang="sk-SK" dirty="0" err="1">
                <a:solidFill>
                  <a:srgbClr val="FF0000"/>
                </a:solidFill>
              </a:rPr>
              <a:t>BeLLL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400" dirty="0"/>
              <a:t>Program:		</a:t>
            </a:r>
            <a:r>
              <a:rPr lang="sk-SK" sz="2400" b="1" dirty="0"/>
              <a:t>ERASMUS +, </a:t>
            </a:r>
            <a:r>
              <a:rPr lang="sk-SK" sz="2400" b="1" dirty="0" err="1"/>
              <a:t>Key</a:t>
            </a:r>
            <a:r>
              <a:rPr lang="sk-SK" sz="2400" b="1" dirty="0"/>
              <a:t> </a:t>
            </a:r>
            <a:r>
              <a:rPr lang="sk-SK" sz="2400" b="1" dirty="0" err="1"/>
              <a:t>Action</a:t>
            </a:r>
            <a:r>
              <a:rPr lang="sk-SK" sz="2400" b="1" dirty="0"/>
              <a:t> 1</a:t>
            </a:r>
          </a:p>
          <a:p>
            <a:pPr>
              <a:buFont typeface="Arial" charset="0"/>
              <a:buNone/>
            </a:pPr>
            <a:endParaRPr lang="sk-SK" sz="2400" dirty="0"/>
          </a:p>
          <a:p>
            <a:pPr>
              <a:buFont typeface="Arial" charset="0"/>
              <a:buNone/>
            </a:pPr>
            <a:r>
              <a:rPr lang="sk-SK" sz="2400" dirty="0"/>
              <a:t>Názov projektu: 	</a:t>
            </a:r>
            <a:r>
              <a:rPr lang="sk-SK" sz="2400" b="1" dirty="0" err="1">
                <a:solidFill>
                  <a:srgbClr val="FF0000"/>
                </a:solidFill>
              </a:rPr>
              <a:t>BeLLL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/>
              <a:t>( </a:t>
            </a:r>
            <a:r>
              <a:rPr lang="sk-SK" sz="2400" b="1" dirty="0" err="1"/>
              <a:t>Be</a:t>
            </a:r>
            <a:r>
              <a:rPr lang="sk-SK" sz="2400" b="1" dirty="0"/>
              <a:t> </a:t>
            </a:r>
            <a:r>
              <a:rPr lang="sk-SK" sz="2400" b="1" dirty="0" err="1"/>
              <a:t>life-long</a:t>
            </a:r>
            <a:r>
              <a:rPr lang="sk-SK" sz="2400" b="1" dirty="0"/>
              <a:t> </a:t>
            </a:r>
            <a:r>
              <a:rPr lang="sk-SK" sz="2400" b="1" dirty="0" err="1"/>
              <a:t>learning</a:t>
            </a:r>
            <a:r>
              <a:rPr lang="sk-SK" sz="2400" b="1" dirty="0"/>
              <a:t>)</a:t>
            </a:r>
            <a:endParaRPr lang="sk-SK" sz="2400" dirty="0"/>
          </a:p>
          <a:p>
            <a:pPr>
              <a:buFont typeface="Arial" charset="0"/>
              <a:buNone/>
            </a:pPr>
            <a:r>
              <a:rPr lang="sk-SK" sz="2400" dirty="0"/>
              <a:t>Obdobie: 		</a:t>
            </a:r>
            <a:r>
              <a:rPr lang="sk-SK" sz="2400" b="1" dirty="0"/>
              <a:t>1/7/2014 – 30/6/2016</a:t>
            </a:r>
            <a:endParaRPr lang="sk-SK" sz="2400" dirty="0"/>
          </a:p>
          <a:p>
            <a:pPr>
              <a:buFont typeface="Arial" charset="0"/>
              <a:buNone/>
            </a:pPr>
            <a:r>
              <a:rPr lang="sk-SK" sz="2400" dirty="0"/>
              <a:t>Partneri: 		</a:t>
            </a:r>
            <a:r>
              <a:rPr lang="sk-SK" sz="2400" b="1" dirty="0" err="1"/>
              <a:t>Pilgrims</a:t>
            </a:r>
            <a:r>
              <a:rPr lang="sk-SK" sz="2400" b="1" dirty="0"/>
              <a:t> in </a:t>
            </a:r>
            <a:r>
              <a:rPr lang="sk-SK" sz="2400" b="1" dirty="0" err="1"/>
              <a:t>Canterbury</a:t>
            </a:r>
            <a:endParaRPr lang="sk-SK" sz="2400" b="1" dirty="0"/>
          </a:p>
          <a:p>
            <a:pPr>
              <a:buFont typeface="Arial" charset="0"/>
              <a:buNone/>
            </a:pPr>
            <a:r>
              <a:rPr lang="sk-SK" sz="2400" b="1" dirty="0"/>
              <a:t>				</a:t>
            </a:r>
            <a:r>
              <a:rPr lang="sk-SK" sz="2400" b="1" dirty="0" err="1"/>
              <a:t>Anglolang</a:t>
            </a:r>
            <a:r>
              <a:rPr lang="sk-SK" sz="2400" b="1" dirty="0"/>
              <a:t> </a:t>
            </a:r>
            <a:r>
              <a:rPr lang="sk-SK" sz="2400" b="1" dirty="0" err="1"/>
              <a:t>Academy</a:t>
            </a:r>
            <a:r>
              <a:rPr lang="sk-SK" sz="2400" b="1" dirty="0"/>
              <a:t> in </a:t>
            </a:r>
            <a:r>
              <a:rPr lang="sk-SK" sz="2400" b="1" dirty="0" err="1"/>
              <a:t>Scarborough</a:t>
            </a:r>
            <a:endParaRPr lang="sk-SK" sz="2400" b="1" dirty="0"/>
          </a:p>
          <a:p>
            <a:pPr>
              <a:buFont typeface="Arial" charset="0"/>
              <a:buNone/>
            </a:pPr>
            <a:r>
              <a:rPr lang="sk-SK" sz="2400" dirty="0"/>
              <a:t>				iné vzdelávacie organizácie v UK</a:t>
            </a:r>
          </a:p>
          <a:p>
            <a:pPr>
              <a:buFont typeface="Arial" charset="0"/>
              <a:buNone/>
            </a:pPr>
            <a:r>
              <a:rPr lang="sk-SK" sz="2400" dirty="0"/>
              <a:t>Aktivity: 		</a:t>
            </a:r>
            <a:r>
              <a:rPr lang="sk-SK" sz="2400" b="1" dirty="0" err="1"/>
              <a:t>Job-shadowing</a:t>
            </a:r>
            <a:r>
              <a:rPr lang="sk-SK" sz="2400" b="1" dirty="0"/>
              <a:t> </a:t>
            </a:r>
            <a:r>
              <a:rPr lang="sk-SK" sz="2400" dirty="0"/>
              <a:t>(2 </a:t>
            </a:r>
            <a:r>
              <a:rPr lang="sk-SK" sz="2400" dirty="0" err="1"/>
              <a:t>people</a:t>
            </a:r>
            <a:r>
              <a:rPr lang="sk-SK" sz="2400" dirty="0"/>
              <a:t>)</a:t>
            </a:r>
          </a:p>
          <a:p>
            <a:pPr>
              <a:buFont typeface="Arial" charset="0"/>
              <a:buNone/>
            </a:pPr>
            <a:r>
              <a:rPr lang="sk-SK" sz="2400" b="1" dirty="0"/>
              <a:t>				</a:t>
            </a:r>
            <a:r>
              <a:rPr lang="sk-SK" sz="2400" b="1" dirty="0" err="1"/>
              <a:t>Structured</a:t>
            </a:r>
            <a:r>
              <a:rPr lang="sk-SK" sz="2400" b="1" dirty="0"/>
              <a:t> </a:t>
            </a:r>
            <a:r>
              <a:rPr lang="sk-SK" sz="2400" b="1" dirty="0" err="1"/>
              <a:t>courses</a:t>
            </a:r>
            <a:r>
              <a:rPr lang="sk-SK" sz="2400" b="1" dirty="0"/>
              <a:t> </a:t>
            </a:r>
            <a:r>
              <a:rPr lang="sk-SK" sz="2400" dirty="0"/>
              <a:t>(14 </a:t>
            </a:r>
            <a:r>
              <a:rPr lang="sk-SK" sz="2400" dirty="0" err="1"/>
              <a:t>people</a:t>
            </a:r>
            <a:r>
              <a:rPr lang="sk-SK" sz="2400" dirty="0"/>
              <a:t>)</a:t>
            </a:r>
          </a:p>
          <a:p>
            <a:pPr>
              <a:buFont typeface="Arial" charset="0"/>
              <a:buNone/>
            </a:pPr>
            <a:r>
              <a:rPr lang="sk-SK" sz="2400" dirty="0"/>
              <a:t>Pridelený grant:  	</a:t>
            </a:r>
            <a:r>
              <a:rPr lang="sk-SK" sz="2400" b="1" dirty="0"/>
              <a:t>45 000 Euro </a:t>
            </a:r>
            <a:r>
              <a:rPr lang="sk-SK" sz="2400" dirty="0"/>
              <a:t>(maximum)</a:t>
            </a:r>
          </a:p>
          <a:p>
            <a:pPr>
              <a:buFont typeface="Arial" charset="0"/>
              <a:buNone/>
            </a:pPr>
            <a:r>
              <a:rPr lang="sk-SK" sz="2400" dirty="0"/>
              <a:t>Platba:			40% + 40% + 20%</a:t>
            </a:r>
          </a:p>
          <a:p>
            <a:pPr>
              <a:buFont typeface="Arial" charset="0"/>
              <a:buNone/>
            </a:pPr>
            <a:endParaRPr lang="sk-SK" sz="20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581C0-B4F2-472D-99EF-1E515F9255A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sk-SK" sz="2800" b="1"/>
              <a:t>Rozdeliť lektorov </a:t>
            </a:r>
            <a:r>
              <a:rPr lang="en-US" sz="2800" b="1"/>
              <a:t> </a:t>
            </a:r>
            <a:r>
              <a:rPr lang="sk-SK" sz="2800"/>
              <a:t>podľa ich lektorských a pedagogických skúseností a asistovať im v ich ďalšom osobnostnom rozvoji</a:t>
            </a:r>
            <a:endParaRPr lang="en-US" sz="2800"/>
          </a:p>
          <a:p>
            <a:endParaRPr lang="sk-SK" sz="2800" b="1"/>
          </a:p>
          <a:p>
            <a:r>
              <a:rPr lang="sk-SK" sz="2800" b="1"/>
              <a:t>Sfinalizovať nastavenie systému </a:t>
            </a:r>
            <a:r>
              <a:rPr lang="sk-SK" sz="2800"/>
              <a:t>ďalšieho profesionálneho rozvoja  zamestnacov a </a:t>
            </a:r>
            <a:r>
              <a:rPr lang="sk-SK" sz="2800" b="1">
                <a:solidFill>
                  <a:srgbClr val="FF0000"/>
                </a:solidFill>
              </a:rPr>
              <a:t>vytvoriť Kariérnu cestu rozvoja lektora </a:t>
            </a:r>
            <a:r>
              <a:rPr lang="en-US" sz="2800" b="1">
                <a:solidFill>
                  <a:srgbClr val="FF0000"/>
                </a:solidFill>
              </a:rPr>
              <a:t>Learn &amp; Lead</a:t>
            </a:r>
          </a:p>
          <a:p>
            <a:endParaRPr lang="sk-SK" sz="2800"/>
          </a:p>
          <a:p>
            <a:r>
              <a:rPr lang="sk-SK" sz="2800"/>
              <a:t>Poskytnúť </a:t>
            </a:r>
            <a:r>
              <a:rPr lang="sk-SK" sz="2800" b="1"/>
              <a:t>novým lektorom </a:t>
            </a:r>
            <a:r>
              <a:rPr lang="sk-SK" sz="2800"/>
              <a:t>možnosti ich </a:t>
            </a:r>
            <a:r>
              <a:rPr lang="sk-SK" sz="2800" b="1"/>
              <a:t>ďalšieho rozvoja pre účely organizácie</a:t>
            </a:r>
          </a:p>
        </p:txBody>
      </p:sp>
      <p:sp>
        <p:nvSpPr>
          <p:cNvPr id="92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Ciele projektu </a:t>
            </a:r>
            <a:r>
              <a:rPr lang="sk-SK" dirty="0" err="1">
                <a:solidFill>
                  <a:srgbClr val="FF0000"/>
                </a:solidFill>
              </a:rPr>
              <a:t>BeLLL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34512-3BEE-4A9A-AB52-F4BB9C752F4A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395288" y="1773238"/>
          <a:ext cx="8229600" cy="3200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Typ aktivity</a:t>
                      </a:r>
                    </a:p>
                  </a:txBody>
                  <a:tcPr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Cieľová krajina</a:t>
                      </a:r>
                    </a:p>
                  </a:txBody>
                  <a:tcPr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Počet</a:t>
                      </a:r>
                      <a:r>
                        <a:rPr lang="sk-SK" baseline="0" dirty="0"/>
                        <a:t> účastníkov</a:t>
                      </a:r>
                      <a:endParaRPr lang="sk-SK" dirty="0"/>
                    </a:p>
                  </a:txBody>
                  <a:tcPr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Trvanie</a:t>
                      </a:r>
                      <a:r>
                        <a:rPr lang="sk-SK" baseline="0" dirty="0"/>
                        <a:t> mobility</a:t>
                      </a:r>
                    </a:p>
                    <a:p>
                      <a:r>
                        <a:rPr lang="sk-SK" baseline="0" dirty="0"/>
                        <a:t>Počet dní </a:t>
                      </a:r>
                      <a:endParaRPr lang="sk-SK" dirty="0"/>
                    </a:p>
                  </a:txBody>
                  <a:tcPr>
                    <a:solidFill>
                      <a:srgbClr val="E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Ďalšie</a:t>
                      </a:r>
                      <a:r>
                        <a:rPr lang="sk-SK" baseline="0" dirty="0"/>
                        <a:t> vzdelávanie zamestnancov v zahraničí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Francúzsko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Ďalšie</a:t>
                      </a:r>
                      <a:r>
                        <a:rPr lang="sk-SK" baseline="0" dirty="0"/>
                        <a:t> vzdelávanie zamestnancov v zahraničí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Nemecko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Školenia/ výučba v zahraničí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Spojené Kráľovstvo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Ďalšie</a:t>
                      </a:r>
                      <a:r>
                        <a:rPr lang="sk-SK" baseline="0" dirty="0"/>
                        <a:t> vzdelávanie zamestnancov v zahraničí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Spojené Kráľovstvo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  <a:p>
                      <a:r>
                        <a:rPr lang="sk-SK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4535-F1B0-4C74-8DC6-D7E459944296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0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Aktivity projektu </a:t>
            </a:r>
            <a:r>
              <a:rPr lang="sk-SK" dirty="0" err="1">
                <a:solidFill>
                  <a:srgbClr val="FF0000"/>
                </a:solidFill>
              </a:rPr>
              <a:t>BeLLL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Learn &amp; Lead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 a EÚ plán rozvoja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1331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100" dirty="0"/>
              <a:t>Learn &amp; Lead 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k-SK" sz="1400" dirty="0"/>
              <a:t>V súlade s rozvojom </a:t>
            </a:r>
            <a:r>
              <a:rPr lang="sk-SK" sz="1400" b="1" dirty="0"/>
              <a:t>stratégie Learn &amp; Lead </a:t>
            </a:r>
          </a:p>
          <a:p>
            <a:pPr>
              <a:buFont typeface="Arial" charset="0"/>
              <a:buNone/>
            </a:pPr>
            <a:r>
              <a:rPr lang="en-US" sz="1400" dirty="0"/>
              <a:t>Harmony</a:t>
            </a:r>
            <a:r>
              <a:rPr lang="sk-SK" sz="1400" dirty="0"/>
              <a:t> posilňuje dôraz na: </a:t>
            </a:r>
            <a:r>
              <a:rPr lang="en-US" sz="1400" dirty="0"/>
              <a:t> </a:t>
            </a:r>
          </a:p>
          <a:p>
            <a:pPr>
              <a:buFontTx/>
              <a:buChar char="-"/>
            </a:pPr>
            <a:r>
              <a:rPr lang="sk-SK" sz="1400" dirty="0"/>
              <a:t>vylepšovanie kapacít škôl, obzvlášť v oblasti strategického rozvoja, organizačného riadenia, </a:t>
            </a:r>
            <a:r>
              <a:rPr lang="sk-SK" sz="1400" dirty="0" err="1"/>
              <a:t>leadershipu</a:t>
            </a:r>
            <a:r>
              <a:rPr lang="sk-SK" sz="1400" dirty="0"/>
              <a:t>, kvality vyučovania, internacionalizácie,</a:t>
            </a:r>
            <a:r>
              <a:rPr lang="en-US" sz="1400" dirty="0"/>
              <a:t> </a:t>
            </a:r>
            <a:r>
              <a:rPr lang="sk-SK" sz="1400" dirty="0"/>
              <a:t>rovnosti a inklúzie, kvalitatívnych a zameraných aktivít na cieľové skupiny</a:t>
            </a:r>
            <a:r>
              <a:rPr lang="en-US" sz="1400" dirty="0"/>
              <a:t>,</a:t>
            </a:r>
          </a:p>
          <a:p>
            <a:pPr>
              <a:buFontTx/>
              <a:buChar char="-"/>
            </a:pPr>
            <a:r>
              <a:rPr lang="sk-SK" sz="1400" dirty="0"/>
              <a:t>propagáciu podnikania v oblasti vzdelávania pre udržanie transformácie Harmony na zdravú ekonomickú, sebestačnú, rastúcu a živú obchodnú jednotku</a:t>
            </a:r>
            <a:r>
              <a:rPr lang="en-US" sz="1400" dirty="0"/>
              <a:t>,</a:t>
            </a:r>
          </a:p>
          <a:p>
            <a:pPr>
              <a:buFontTx/>
              <a:buChar char="-"/>
            </a:pPr>
            <a:r>
              <a:rPr lang="sk-SK" sz="1400" dirty="0"/>
              <a:t>zvyšovanie účasti na vzdelávaní a zamestnanosti rozvojom kvalitného kariérneho poradenstva, konzultácie a podporných služieb</a:t>
            </a:r>
            <a:r>
              <a:rPr lang="en-US" sz="1400" dirty="0"/>
              <a:t>.</a:t>
            </a:r>
            <a:endParaRPr lang="sk-SK" sz="1400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13F07-BDE0-4E3B-9D2D-0D0725D0EB2A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sp>
        <p:nvSpPr>
          <p:cNvPr id="10247" name="Zástupný symbol obsah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1800" dirty="0"/>
              <a:t>Aké sú potreby organizácie v otázke </a:t>
            </a:r>
            <a:r>
              <a:rPr lang="sk-SK" sz="1800" b="1" dirty="0"/>
              <a:t>zvyšovania kvality a internacionalizácie</a:t>
            </a:r>
            <a:r>
              <a:rPr lang="en-US" sz="1800" dirty="0"/>
              <a:t>? </a:t>
            </a:r>
            <a:r>
              <a:rPr lang="sk-SK" sz="1800" dirty="0"/>
              <a:t>Prosím, identifikujte hlavné oblasti pre zlepšenie</a:t>
            </a:r>
            <a:r>
              <a:rPr lang="en-US" sz="1800" dirty="0"/>
              <a:t> (</a:t>
            </a:r>
            <a:r>
              <a:rPr lang="sk-SK" sz="1800" dirty="0"/>
              <a:t>napr. riadiace kompetencie, kompetencie zamestnancov, nové vyučovacie metódy, EU dimenzia, jazykové kompetencie</a:t>
            </a:r>
            <a:r>
              <a:rPr lang="en-US" sz="1800" dirty="0"/>
              <a:t>, </a:t>
            </a:r>
            <a:r>
              <a:rPr lang="sk-SK" sz="1800" dirty="0"/>
              <a:t>učebné plány,</a:t>
            </a:r>
            <a:r>
              <a:rPr lang="en-US" sz="1800" dirty="0"/>
              <a:t> </a:t>
            </a:r>
            <a:r>
              <a:rPr lang="sk-SK" sz="1800" dirty="0"/>
              <a:t>učiaca sa organizácia</a:t>
            </a:r>
            <a:r>
              <a:rPr lang="en-US" sz="1800" dirty="0"/>
              <a:t>).</a:t>
            </a:r>
            <a:endParaRPr lang="sk-SK" sz="1800" dirty="0"/>
          </a:p>
          <a:p>
            <a:pPr>
              <a:buFont typeface="Arial" charset="0"/>
              <a:buNone/>
            </a:pPr>
            <a:endParaRPr lang="sk-SK" sz="1200" dirty="0"/>
          </a:p>
        </p:txBody>
      </p:sp>
      <p:sp>
        <p:nvSpPr>
          <p:cNvPr id="13320" name="Zástupný symbol textu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100" dirty="0"/>
              <a:t>Európsky plán rozvoja</a:t>
            </a:r>
            <a:r>
              <a:rPr lang="sk-SK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Partneri projektu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Spôsob vyhľadávania		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Aktívna medzinárodná politika organizácie</a:t>
            </a:r>
          </a:p>
          <a:p>
            <a:r>
              <a:rPr lang="sk-SK" dirty="0"/>
              <a:t>Zapájanie sa do medzinárodných konferencií (IATEFL, </a:t>
            </a:r>
            <a:r>
              <a:rPr lang="sk-SK" dirty="0" err="1"/>
              <a:t>ELTforum</a:t>
            </a:r>
            <a:r>
              <a:rPr lang="sk-SK" dirty="0"/>
              <a:t>...)</a:t>
            </a:r>
          </a:p>
          <a:p>
            <a:r>
              <a:rPr lang="sk-SK" dirty="0"/>
              <a:t>Účasť na vzdelávacích programoch v zahraničí</a:t>
            </a:r>
          </a:p>
          <a:p>
            <a:r>
              <a:rPr lang="sk-SK" dirty="0"/>
              <a:t>Sociálne siete</a:t>
            </a:r>
          </a:p>
          <a:p>
            <a:r>
              <a:rPr lang="sk-SK" dirty="0"/>
              <a:t>Medzinárodné portály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Overovanie partnerov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Osobná skúsenosť</a:t>
            </a:r>
          </a:p>
          <a:p>
            <a:r>
              <a:rPr lang="sk-SK" dirty="0"/>
              <a:t>Odporúčania partnerov</a:t>
            </a:r>
          </a:p>
          <a:p>
            <a:r>
              <a:rPr lang="sk-SK" dirty="0"/>
              <a:t>Napojenie sa na medzinárodné siete partnerov</a:t>
            </a:r>
          </a:p>
          <a:p>
            <a:r>
              <a:rPr lang="sk-SK" dirty="0" err="1"/>
              <a:t>Proaktívne</a:t>
            </a:r>
            <a:r>
              <a:rPr lang="sk-SK" dirty="0"/>
              <a:t> a cielené vytváranie partnerstiev prostredníctvom Centier inovácií v Európe 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CCA2-27B1-4D96-93C9-B6CCA8B3CA6C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Výber účastníkov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Kritériá výberu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Kvalita práce lektora </a:t>
            </a:r>
          </a:p>
          <a:p>
            <a:r>
              <a:rPr lang="sk-SK" dirty="0"/>
              <a:t>Dĺžka spolupráce</a:t>
            </a:r>
          </a:p>
          <a:p>
            <a:r>
              <a:rPr lang="sk-SK" dirty="0"/>
              <a:t>Nároky pracovnej pozície a aktuálny stav človeka</a:t>
            </a:r>
          </a:p>
          <a:p>
            <a:r>
              <a:rPr lang="sk-SK" dirty="0"/>
              <a:t>Spoľahlivosť a zodpovedný prístup k napĺňaniu individuálnych cieľov</a:t>
            </a:r>
          </a:p>
          <a:p>
            <a:r>
              <a:rPr lang="sk-SK" dirty="0"/>
              <a:t>Uchádzanie sa o mobilitu prostredníctvom  listu a individuálneho zdôvodnenia 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Príprava pred mobilitou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Stratégia a potreby organizácie (štruktúra riadenia)</a:t>
            </a:r>
          </a:p>
          <a:p>
            <a:r>
              <a:rPr lang="sk-SK" dirty="0"/>
              <a:t>Kontaktovanie partnerov a potvrdenie účasti na kurze</a:t>
            </a:r>
          </a:p>
          <a:p>
            <a:r>
              <a:rPr lang="sk-SK" dirty="0"/>
              <a:t>Výber ľudí na pozície </a:t>
            </a:r>
          </a:p>
          <a:p>
            <a:r>
              <a:rPr lang="sk-SK" dirty="0"/>
              <a:t>Analýza potrieb lektora vo vzťahu k definovaným potrebám na danú pozíciu</a:t>
            </a:r>
          </a:p>
          <a:p>
            <a:r>
              <a:rPr lang="sk-SK" dirty="0"/>
              <a:t>Výber školenia a príprava účastníka (letenky, zmluva, záloha)</a:t>
            </a:r>
          </a:p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CCA2-27B1-4D96-93C9-B6CCA8B3CA6C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1082</Words>
  <Application>Microsoft Office PowerPoint</Application>
  <PresentationFormat>On-screen Show (4:3)</PresentationFormat>
  <Paragraphs>711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Motív Office</vt:lpstr>
      <vt:lpstr>BeLLL</vt:lpstr>
      <vt:lpstr>Program</vt:lpstr>
      <vt:lpstr> Charakteristika organizácie</vt:lpstr>
      <vt:lpstr>O     Opis projektu BeLLL</vt:lpstr>
      <vt:lpstr> Ciele projektu BeLLL</vt:lpstr>
      <vt:lpstr> Aktivity projektu BeLLL</vt:lpstr>
      <vt:lpstr> Learn &amp; Lead  a EÚ plán rozvoja</vt:lpstr>
      <vt:lpstr>Partneri projektu</vt:lpstr>
      <vt:lpstr>Výber účastníkov</vt:lpstr>
      <vt:lpstr> Dôsledné hľadanie</vt:lpstr>
      <vt:lpstr>      Zvyšovanie kvality               a osveta</vt:lpstr>
      <vt:lpstr>      Aktuálne zistenia             a riešenia</vt:lpstr>
      <vt:lpstr> </vt:lpstr>
      <vt:lpstr> </vt:lpstr>
      <vt:lpstr>The Learn&amp;Lead  Career Path of a Trainer</vt:lpstr>
      <vt:lpstr> Learn &amp; Lead a AJŠ SR v čase</vt:lpstr>
      <vt:lpstr>Slide 17</vt:lpstr>
      <vt:lpstr>Slide 18</vt:lpstr>
    </vt:vector>
  </TitlesOfParts>
  <Company>HARMONY - Európska škola jazykov,s.r.o.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Odborní supervízori HARMONY</dc:title>
  <dc:creator>Janka</dc:creator>
  <cp:lastModifiedBy>ada</cp:lastModifiedBy>
  <cp:revision>94</cp:revision>
  <dcterms:created xsi:type="dcterms:W3CDTF">2014-08-27T06:27:10Z</dcterms:created>
  <dcterms:modified xsi:type="dcterms:W3CDTF">2018-05-28T12:18:21Z</dcterms:modified>
</cp:coreProperties>
</file>