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81" r:id="rId3"/>
    <p:sldId id="277" r:id="rId4"/>
    <p:sldId id="278" r:id="rId5"/>
    <p:sldId id="257" r:id="rId6"/>
    <p:sldId id="259" r:id="rId7"/>
    <p:sldId id="282" r:id="rId8"/>
    <p:sldId id="258" r:id="rId9"/>
    <p:sldId id="283" r:id="rId10"/>
    <p:sldId id="280" r:id="rId11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99"/>
    <a:srgbClr val="3333FF"/>
    <a:srgbClr val="004C00"/>
    <a:srgbClr val="CC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52" y="-90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2654E3-6567-48EE-82BE-1B90BFA5E943}" type="datetimeFigureOut">
              <a:rPr lang="sk-SK"/>
              <a:pPr>
                <a:defRPr/>
              </a:pPr>
              <a:t>9.9.2015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D1BF78-58DA-4BBC-81E9-384060705A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9853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4528F9C-4D0C-4B34-BE33-59FB4629FF03}" type="datetimeFigureOut">
              <a:rPr lang="en-GB"/>
              <a:pPr>
                <a:defRPr/>
              </a:pPr>
              <a:t>09/09/2015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664D70-88A1-4050-91F7-9635BEA751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199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822F0-C549-47C4-9DFA-C974612C4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E45E-7A8C-4A1A-B52E-CBD75F8D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BFC8-1411-49E4-816B-7301EF536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7CDA5-BDAC-4D95-B309-F09A6B49E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30C9B-4869-4082-9F73-51543A73A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478B5-C8FB-4FA7-A4E9-FD05A8AB6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6878F-C832-4207-9326-E116A1C5D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90F68-762D-4F86-9158-A6071A7C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6C2EF-6931-4347-94A7-8E3BAA176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C9A7-D624-4D3A-882A-909A391F2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57B3-4897-4401-A630-5DB78F0E8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3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sk-SK"/>
              <a:t>22.11.2013, Bratislava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BCAF6D5-AEE1-45BE-9EC9-F981CCD33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0" descr="saaic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988" y="182563"/>
            <a:ext cx="1622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1" descr="Erasmus+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6775" y="0"/>
            <a:ext cx="29781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bielea_skvrna-pol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87438" y="5267325"/>
            <a:ext cx="70199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sk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ackoffice@saaic.sk" TargetMode="External"/><Relationship Id="rId2" Type="http://schemas.openxmlformats.org/officeDocument/2006/relationships/hyperlink" Target="mailto:erasmusplus@saaic.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812" y="1723628"/>
            <a:ext cx="8693834" cy="3052689"/>
          </a:xfrm>
        </p:spPr>
        <p:txBody>
          <a:bodyPr/>
          <a:lstStyle/>
          <a:p>
            <a:r>
              <a:rPr lang="sk-S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Manažment schválených projektov 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KA2 – Strategické partnerstvá 2015</a:t>
            </a: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3200" b="1" dirty="0" smtClean="0">
                <a:solidFill>
                  <a:srgbClr val="002060"/>
                </a:solidFill>
              </a:rPr>
              <a:t>(inštruktážny seminár)</a:t>
            </a:r>
            <a:endParaRPr lang="sk-SK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23338"/>
            <a:ext cx="6400800" cy="878988"/>
          </a:xfrm>
        </p:spPr>
        <p:txBody>
          <a:bodyPr/>
          <a:lstStyle/>
          <a:p>
            <a:r>
              <a:rPr lang="sk-SK" sz="2800" dirty="0" smtClean="0">
                <a:solidFill>
                  <a:srgbClr val="002060"/>
                </a:solidFill>
              </a:rPr>
              <a:t>Zvolen, 10.9.2015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822F0-C549-47C4-9DFA-C974612C4C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35" y="1432560"/>
            <a:ext cx="7772400" cy="4114800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pPr algn="ctr">
              <a:buNone/>
            </a:pPr>
            <a:r>
              <a:rPr lang="sk-S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</a:t>
            </a:r>
          </a:p>
          <a:p>
            <a:pPr algn="ctr">
              <a:buNone/>
            </a:pPr>
            <a:endParaRPr lang="sk-SK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sk-SK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Mgr. Dagmar </a:t>
            </a:r>
            <a:r>
              <a:rPr lang="sk-SK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Augustinská</a:t>
            </a:r>
          </a:p>
          <a:p>
            <a:pPr algn="ctr">
              <a:buNone/>
            </a:pPr>
            <a:r>
              <a:rPr lang="sk-SK" sz="2400" dirty="0">
                <a:solidFill>
                  <a:srgbClr val="002060"/>
                </a:solidFill>
              </a:rPr>
              <a:t>Odbor financovania a kontroly projektov</a:t>
            </a:r>
          </a:p>
          <a:p>
            <a:pPr algn="ctr">
              <a:buNone/>
            </a:pPr>
            <a:endParaRPr lang="sk-SK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7CDA5-BDAC-4D95-B309-F09A6B49EC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14" y="967489"/>
            <a:ext cx="7772400" cy="109728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inštruktážneho seminára</a:t>
            </a:r>
            <a:endParaRPr lang="sk-SK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249" y="2146997"/>
            <a:ext cx="7659859" cy="4101403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sk-SK" sz="2800" b="1" dirty="0" smtClean="0">
                <a:solidFill>
                  <a:srgbClr val="002060"/>
                </a:solidFill>
              </a:rPr>
              <a:t>Výzva 2015</a:t>
            </a:r>
          </a:p>
          <a:p>
            <a:pPr marL="457200" indent="-457200" algn="l">
              <a:buAutoNum type="arabicPeriod"/>
            </a:pPr>
            <a:r>
              <a:rPr lang="sk-SK" sz="2800" b="1" dirty="0" smtClean="0">
                <a:solidFill>
                  <a:srgbClr val="002060"/>
                </a:solidFill>
              </a:rPr>
              <a:t>Zmluva o poskytnutí grantu s príjemcom</a:t>
            </a:r>
          </a:p>
          <a:p>
            <a:pPr marL="457200" indent="-457200" algn="l">
              <a:buAutoNum type="arabicPeriod"/>
            </a:pPr>
            <a:r>
              <a:rPr lang="sk-SK" sz="2800" b="1" dirty="0" smtClean="0">
                <a:solidFill>
                  <a:srgbClr val="002060"/>
                </a:solidFill>
              </a:rPr>
              <a:t>Špecifiká pre partnerstvá zložené výlučne zo škôl</a:t>
            </a:r>
          </a:p>
          <a:p>
            <a:pPr marL="457200" indent="-457200" algn="l">
              <a:buAutoNum type="arabicPeriod"/>
            </a:pPr>
            <a:r>
              <a:rPr lang="sk-SK" sz="2800" b="1" dirty="0" smtClean="0">
                <a:solidFill>
                  <a:srgbClr val="002060"/>
                </a:solidFill>
              </a:rPr>
              <a:t>Prestávka</a:t>
            </a:r>
          </a:p>
          <a:p>
            <a:pPr marL="457200" indent="-457200" algn="l">
              <a:buAutoNum type="arabicPeriod"/>
            </a:pPr>
            <a:r>
              <a:rPr lang="sk-SK" sz="2800" b="1" dirty="0" smtClean="0">
                <a:solidFill>
                  <a:srgbClr val="002060"/>
                </a:solidFill>
              </a:rPr>
              <a:t>Finančné pravidlá</a:t>
            </a:r>
          </a:p>
          <a:p>
            <a:pPr marL="457200" indent="-457200" algn="l">
              <a:buAutoNum type="arabicPeriod"/>
            </a:pPr>
            <a:r>
              <a:rPr lang="sk-SK" sz="2800" b="1" dirty="0" smtClean="0">
                <a:solidFill>
                  <a:srgbClr val="002060"/>
                </a:solidFill>
              </a:rPr>
              <a:t>IT nástroje</a:t>
            </a:r>
          </a:p>
          <a:p>
            <a:pPr marL="457200" indent="-457200" algn="l">
              <a:buAutoNum type="arabicPeriod"/>
            </a:pPr>
            <a:r>
              <a:rPr lang="sk-SK" sz="2800" b="1" dirty="0" smtClean="0">
                <a:solidFill>
                  <a:srgbClr val="002060"/>
                </a:solidFill>
              </a:rPr>
              <a:t>Diskusia</a:t>
            </a:r>
            <a:endParaRPr lang="sk-SK" sz="28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822F0-C549-47C4-9DFA-C974612C4CD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6604"/>
            <a:ext cx="7772400" cy="1097280"/>
          </a:xfrm>
        </p:spPr>
        <p:txBody>
          <a:bodyPr/>
          <a:lstStyle/>
          <a:p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Erasmus+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249" y="2321169"/>
            <a:ext cx="7659859" cy="3303563"/>
          </a:xfrm>
        </p:spPr>
        <p:txBody>
          <a:bodyPr/>
          <a:lstStyle/>
          <a:p>
            <a:pPr algn="l"/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SAAIC - Národná agentúra programu Erasmus+ </a:t>
            </a:r>
          </a:p>
          <a:p>
            <a:pPr algn="l"/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vzdelávanie a odbornú prípravu </a:t>
            </a:r>
          </a:p>
          <a:p>
            <a:pPr algn="l"/>
            <a:endParaRPr lang="sk-SK" sz="2400" dirty="0" smtClean="0"/>
          </a:p>
          <a:p>
            <a:pPr algn="l"/>
            <a:r>
              <a:rPr lang="sk-SK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IUVENTA – Národná agentúra programu Erasmus+ pre mládež a šport</a:t>
            </a:r>
          </a:p>
          <a:p>
            <a:pPr algn="l"/>
            <a:endParaRPr lang="sk-SK" sz="2400" dirty="0" smtClean="0"/>
          </a:p>
          <a:p>
            <a:r>
              <a:rPr lang="sk-SK" sz="2400" dirty="0" smtClean="0"/>
              <a:t> </a:t>
            </a:r>
            <a:r>
              <a:rPr lang="sk-SK" sz="2400" b="1" dirty="0" err="1" smtClean="0">
                <a:hlinkClick r:id="rId2"/>
              </a:rPr>
              <a:t>www.erasmusplus.sk</a:t>
            </a:r>
            <a:r>
              <a:rPr lang="sk-SK" sz="2400" b="1" dirty="0" smtClean="0"/>
              <a:t>   </a:t>
            </a:r>
            <a:endParaRPr lang="sk-SK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822F0-C549-47C4-9DFA-C974612C4C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0" y="1041008"/>
            <a:ext cx="8426547" cy="838591"/>
          </a:xfrm>
        </p:spPr>
        <p:txBody>
          <a:bodyPr/>
          <a:lstStyle/>
          <a:p>
            <a:r>
              <a:rPr lang="sk-SK" sz="2400" dirty="0" smtClean="0">
                <a:solidFill>
                  <a:schemeClr val="tx1"/>
                </a:solidFill>
              </a:rPr>
              <a:t/>
            </a:r>
            <a:br>
              <a:rPr lang="sk-SK" sz="2400" dirty="0" smtClean="0">
                <a:solidFill>
                  <a:schemeClr val="tx1"/>
                </a:solidFill>
              </a:rPr>
            </a:br>
            <a:r>
              <a:rPr lang="sk-SK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Národná agentúra programu Erasmus+ </a:t>
            </a:r>
            <a:br>
              <a:rPr lang="sk-SK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vzdelávanie a odbornú prípravu</a:t>
            </a:r>
            <a:r>
              <a:rPr lang="sk-SK" sz="2400" dirty="0" smtClean="0">
                <a:solidFill>
                  <a:schemeClr val="tx1"/>
                </a:solidFill>
              </a:rPr>
              <a:t/>
            </a:r>
            <a:br>
              <a:rPr lang="sk-SK" sz="2400" dirty="0" smtClean="0">
                <a:solidFill>
                  <a:schemeClr val="tx1"/>
                </a:solidFill>
              </a:rPr>
            </a:b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937695" cy="4114800"/>
          </a:xfrm>
        </p:spPr>
        <p:txBody>
          <a:bodyPr/>
          <a:lstStyle/>
          <a:p>
            <a:pPr algn="ctr">
              <a:buNone/>
            </a:pPr>
            <a:endParaRPr lang="sk-SK" sz="2400" b="1" dirty="0" smtClean="0"/>
          </a:p>
          <a:p>
            <a:pPr algn="ctr">
              <a:buNone/>
            </a:pPr>
            <a:r>
              <a:rPr lang="sk-SK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 propagácie, prípravy a monitorovania projektov</a:t>
            </a:r>
            <a:endParaRPr lang="sk-SK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k-SK" sz="2400" b="1" dirty="0" err="1" smtClean="0">
                <a:hlinkClick r:id="rId2"/>
              </a:rPr>
              <a:t>erasmusplus@saaic.sk</a:t>
            </a:r>
            <a:endParaRPr lang="sk-SK" sz="2400" b="1" dirty="0" smtClean="0"/>
          </a:p>
          <a:p>
            <a:pPr algn="ctr">
              <a:buNone/>
            </a:pPr>
            <a:endParaRPr lang="sk-SK" sz="2400" b="1" dirty="0" smtClean="0"/>
          </a:p>
          <a:p>
            <a:pPr algn="ctr">
              <a:buNone/>
            </a:pPr>
            <a:r>
              <a:rPr lang="sk-SK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 financovania a kontroly projektov</a:t>
            </a:r>
          </a:p>
          <a:p>
            <a:pPr algn="ctr">
              <a:buNone/>
            </a:pPr>
            <a:r>
              <a:rPr lang="sk-SK" sz="2400" b="1" dirty="0" err="1" smtClean="0">
                <a:hlinkClick r:id="rId3"/>
              </a:rPr>
              <a:t>backoffice@saaic.sk</a:t>
            </a:r>
            <a:endParaRPr lang="sk-SK" sz="2400" b="1" dirty="0" smtClean="0"/>
          </a:p>
          <a:p>
            <a:pPr algn="ctr">
              <a:buNone/>
            </a:pPr>
            <a:endParaRPr lang="sk-SK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7CDA5-BDAC-4D95-B309-F09A6B49EC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Erasmus+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buNone/>
            </a:pPr>
            <a:endParaRPr lang="sk-SK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sk-SK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Hodnotenie</a:t>
            </a:r>
          </a:p>
          <a:p>
            <a:pPr algn="ctr">
              <a:buNone/>
            </a:pPr>
            <a:r>
              <a:rPr lang="sk-SK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 Výzvy 2015 </a:t>
            </a:r>
          </a:p>
          <a:p>
            <a:pPr algn="ctr">
              <a:buNone/>
            </a:pPr>
            <a:endParaRPr lang="sk-SK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63BE3-B59A-4904-9945-59DB1FA9CEA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816249"/>
            <a:ext cx="7772400" cy="979268"/>
          </a:xfrm>
        </p:spPr>
        <p:txBody>
          <a:bodyPr/>
          <a:lstStyle/>
          <a:p>
            <a:r>
              <a:rPr lang="sk-S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Hodnotenie prihlášok KA2</a:t>
            </a:r>
            <a:endParaRPr lang="sk-S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9" y="1920806"/>
            <a:ext cx="8609428" cy="430940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sk-SK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Formálne hodnotenie – NA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400" dirty="0" smtClean="0">
                <a:solidFill>
                  <a:srgbClr val="002060"/>
                </a:solidFill>
              </a:rPr>
              <a:t>technické náležitosti prihl</a:t>
            </a:r>
            <a:r>
              <a:rPr lang="sk-SK" sz="2800" dirty="0" smtClean="0">
                <a:solidFill>
                  <a:srgbClr val="002060"/>
                </a:solidFill>
              </a:rPr>
              <a:t>ášky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sk-SK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sk-SK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Obsahové hodnotenie – 2 externí experti</a:t>
            </a:r>
            <a:r>
              <a:rPr lang="sk-SK" sz="2800" dirty="0" smtClean="0">
                <a:solidFill>
                  <a:srgbClr val="002060"/>
                </a:solidFill>
              </a:rPr>
              <a:t>  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400" dirty="0" smtClean="0">
                <a:solidFill>
                  <a:srgbClr val="002060"/>
                </a:solidFill>
              </a:rPr>
              <a:t>relevantnosť projektového návrhu (max. 30 bodov)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400" dirty="0" smtClean="0">
                <a:solidFill>
                  <a:srgbClr val="002060"/>
                </a:solidFill>
              </a:rPr>
              <a:t>kvalita projektového návrhu a jeho implementácia  </a:t>
            </a:r>
          </a:p>
          <a:p>
            <a:pPr>
              <a:spcBef>
                <a:spcPts val="0"/>
              </a:spcBef>
              <a:buNone/>
            </a:pPr>
            <a:r>
              <a:rPr lang="sk-SK" sz="2400" dirty="0" smtClean="0">
                <a:solidFill>
                  <a:srgbClr val="002060"/>
                </a:solidFill>
              </a:rPr>
              <a:t>	(max. 20 bodov)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400" dirty="0" smtClean="0">
                <a:solidFill>
                  <a:srgbClr val="002060"/>
                </a:solidFill>
              </a:rPr>
              <a:t>kvalita partnerstva a zabezpečenie spolupráce (max. 20 bodov)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400" dirty="0" smtClean="0">
                <a:solidFill>
                  <a:srgbClr val="002060"/>
                </a:solidFill>
              </a:rPr>
              <a:t>dopad projektu a jeho diseminácia/šírenie informácií a výsledkov projektu (max. 30 bodov)</a:t>
            </a:r>
          </a:p>
          <a:p>
            <a:pPr>
              <a:spcBef>
                <a:spcPts val="0"/>
              </a:spcBef>
              <a:buNone/>
            </a:pPr>
            <a:endParaRPr lang="sk-SK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7CDA5-BDAC-4D95-B309-F09A6B49EC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900332"/>
            <a:ext cx="7772400" cy="979268"/>
          </a:xfrm>
        </p:spPr>
        <p:txBody>
          <a:bodyPr/>
          <a:lstStyle/>
          <a:p>
            <a:r>
              <a:rPr lang="sk-S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Postrehy hodnotiteľov z hodnotenia prihlášok KA2</a:t>
            </a:r>
            <a:endParaRPr lang="sk-S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9" y="2067951"/>
            <a:ext cx="8609428" cy="4309403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000" dirty="0" smtClean="0">
                <a:solidFill>
                  <a:srgbClr val="002060"/>
                </a:solidFill>
              </a:rPr>
              <a:t>Nízka relevantnosť projektov k horizontálnym a sektorovým prioritám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000" dirty="0" smtClean="0">
                <a:solidFill>
                  <a:srgbClr val="002060"/>
                </a:solidFill>
              </a:rPr>
              <a:t>Nesprávne zvolené cieľové skupiny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000" dirty="0" smtClean="0">
                <a:solidFill>
                  <a:srgbClr val="002060"/>
                </a:solidFill>
              </a:rPr>
              <a:t>Málo rozpracované výstupy a metodológie projektových aktivít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000" dirty="0" smtClean="0">
                <a:solidFill>
                  <a:srgbClr val="002060"/>
                </a:solidFill>
              </a:rPr>
              <a:t>Nepochopenie pojmu intelektuálny výstup a multiplikačné podujatia (napr. kalendár, leták, diseminačný plán – diseminačné nástroje, plán hodnotenia, prieb./záverečná správa – nástroje riadenia projektu)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000" dirty="0" smtClean="0">
                <a:solidFill>
                  <a:srgbClr val="002060"/>
                </a:solidFill>
              </a:rPr>
              <a:t>Nadhodnotenie rozpočtu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000" dirty="0" smtClean="0">
                <a:solidFill>
                  <a:srgbClr val="002060"/>
                </a:solidFill>
              </a:rPr>
              <a:t>Nerozlíšenie aktivít medzi tvorbou intelektuálnych výstupov a ich disemináciou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000" dirty="0" smtClean="0">
                <a:solidFill>
                  <a:srgbClr val="002060"/>
                </a:solidFill>
              </a:rPr>
              <a:t>Nepochopenie rozdielu medzi „nadnárodným projektovým stretnutím“ a „vzdelávacími aktivitami“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000" dirty="0" smtClean="0">
                <a:solidFill>
                  <a:srgbClr val="002060"/>
                </a:solidFill>
              </a:rPr>
              <a:t>S2S – pretrváva zameranie na mobility, ktoré nie sú cieľom, ale prostriedkom k dosiahnutiu cieľov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k-SK" sz="2000" dirty="0" smtClean="0">
                <a:solidFill>
                  <a:srgbClr val="002060"/>
                </a:solidFill>
              </a:rPr>
              <a:t>Nízka udržateľnosť projektov a ich výsledkov (projekt pre projekt)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sk-SK" sz="20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sk-SK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sk-SK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sk-SK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sk-SK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sk-SK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7CDA5-BDAC-4D95-B309-F09A6B49EC3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10" y="578426"/>
            <a:ext cx="7772400" cy="749300"/>
          </a:xfrm>
        </p:spPr>
        <p:txBody>
          <a:bodyPr/>
          <a:lstStyle/>
          <a:p>
            <a:r>
              <a:rPr lang="sk-S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Prihlášky 2015</a:t>
            </a:r>
            <a:endParaRPr lang="sk-SK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7CDA5-BDAC-4D95-B309-F09A6B49EC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20483"/>
              </p:ext>
            </p:extLst>
          </p:nvPr>
        </p:nvGraphicFramePr>
        <p:xfrm>
          <a:off x="312353" y="2151998"/>
          <a:ext cx="8327149" cy="361375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396082"/>
                <a:gridCol w="1464172"/>
                <a:gridCol w="1954924"/>
                <a:gridCol w="2511971"/>
              </a:tblGrid>
              <a:tr h="47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Podané projekty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Schválené projekty (rezerva)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Schválený grant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443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Školské vzdelávanie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 (</a:t>
                      </a: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15k+36p S2S)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2.063.923,- EUR</a:t>
                      </a:r>
                    </a:p>
                  </a:txBody>
                  <a:tcPr horzOverflow="overflow"/>
                </a:tc>
              </a:tr>
              <a:tr h="618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Vysokoškolské vzdelávanie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562.035,- EUR</a:t>
                      </a:r>
                    </a:p>
                  </a:txBody>
                  <a:tcPr horzOverflow="overflow"/>
                </a:tc>
              </a:tr>
              <a:tr h="6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Odborné vzdelávanie a príprava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1.254.884,- EUR</a:t>
                      </a:r>
                    </a:p>
                  </a:txBody>
                  <a:tcPr horzOverflow="overflow"/>
                </a:tc>
              </a:tr>
              <a:tr h="567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Vzdelávanie dospelých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654.715.- EUR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Spolu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 (15 S2S)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4.535.557,- EUR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4911" y="1290993"/>
            <a:ext cx="75684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Rozpočet pre KA2:		</a:t>
            </a:r>
            <a:r>
              <a:rPr lang="sk-SK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4.535.557,- EUR </a:t>
            </a:r>
          </a:p>
          <a:p>
            <a:r>
              <a:rPr lang="sk-SK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Úspešnosť: 			28 % (21% v 2014)</a:t>
            </a:r>
            <a:endParaRPr lang="sk-SK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168400"/>
            <a:ext cx="7810500" cy="9271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Povinné čítanie </a:t>
            </a:r>
            <a:r>
              <a:rPr lang="sk-SK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</a:t>
            </a:r>
            <a:endParaRPr lang="sk-SK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28" y="2081669"/>
            <a:ext cx="7924800" cy="3818388"/>
          </a:xfrm>
        </p:spPr>
        <p:txBody>
          <a:bodyPr/>
          <a:lstStyle/>
          <a:p>
            <a:pPr marL="265176" indent="-265176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sk-SK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Zmluva o poskytnutí grantu</a:t>
            </a:r>
            <a:r>
              <a:rPr lang="sk-SK" sz="2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dirty="0" smtClean="0">
                <a:solidFill>
                  <a:srgbClr val="002060"/>
                </a:solidFill>
              </a:rPr>
              <a:t>medzi SAAIC-NA E+ a príjemcom grantu</a:t>
            </a:r>
          </a:p>
          <a:p>
            <a:pPr marL="265176" indent="-265176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sk-SK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Všeobecné podmienky</a:t>
            </a:r>
            <a:r>
              <a:rPr lang="sk-SK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dirty="0" smtClean="0">
                <a:solidFill>
                  <a:srgbClr val="002060"/>
                </a:solidFill>
              </a:rPr>
              <a:t>(súčasť zmluvy) – obsahujú okrem iného oprávnené náklady, výpočet príspevkov na základe jednotkových nákladov, výpočet reálnych nákladov a iné</a:t>
            </a:r>
          </a:p>
          <a:p>
            <a:pPr marL="265176" indent="-265176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sk-SK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Príloha III. Finančné a zmluvné pravidlá</a:t>
            </a:r>
            <a:r>
              <a:rPr lang="sk-SK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dirty="0" smtClean="0">
                <a:solidFill>
                  <a:srgbClr val="002060"/>
                </a:solidFill>
              </a:rPr>
              <a:t>– oprávnené aktivity a náklady, krátenie grantu, sadzby platné pre jednotkové náklady, podporné dokumenty</a:t>
            </a:r>
          </a:p>
          <a:p>
            <a:pPr marL="265176" indent="-265176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sk-SK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Časté otázky (na webe) </a:t>
            </a:r>
          </a:p>
          <a:p>
            <a:pPr marL="265176" indent="-265176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sk-SK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E-mailové správy od NA</a:t>
            </a:r>
            <a:endParaRPr lang="sk-SK" sz="2000" u="sng" dirty="0" smtClean="0">
              <a:solidFill>
                <a:srgbClr val="002060"/>
              </a:solidFill>
            </a:endParaRPr>
          </a:p>
          <a:p>
            <a:endParaRPr lang="sk-SK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3649</TotalTime>
  <Words>371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Trebuchet MS</vt:lpstr>
      <vt:lpstr>Wingdings</vt:lpstr>
      <vt:lpstr>Wingdings 2</vt:lpstr>
      <vt:lpstr>Default Design</vt:lpstr>
      <vt:lpstr>Manažment schválených projektov  KA2 – Strategické partnerstvá 2015 (inštruktážny seminár)</vt:lpstr>
      <vt:lpstr>Program inštruktážneho seminára</vt:lpstr>
      <vt:lpstr>Program Erasmus+</vt:lpstr>
      <vt:lpstr> Národná agentúra programu Erasmus+  pre vzdelávanie a odbornú prípravu </vt:lpstr>
      <vt:lpstr>Erasmus+</vt:lpstr>
      <vt:lpstr>Hodnotenie prihlášok KA2</vt:lpstr>
      <vt:lpstr>Postrehy hodnotiteľov z hodnotenia prihlášok KA2</vt:lpstr>
      <vt:lpstr>Prihlášky 2015</vt:lpstr>
      <vt:lpstr>Povinné čítanie 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User</cp:lastModifiedBy>
  <cp:revision>512</cp:revision>
  <dcterms:created xsi:type="dcterms:W3CDTF">1601-01-01T00:00:00Z</dcterms:created>
  <dcterms:modified xsi:type="dcterms:W3CDTF">2015-09-09T20:45:30Z</dcterms:modified>
</cp:coreProperties>
</file>