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11" r:id="rId4"/>
    <p:sldId id="265" r:id="rId5"/>
    <p:sldId id="259" r:id="rId6"/>
    <p:sldId id="266" r:id="rId7"/>
    <p:sldId id="313" r:id="rId8"/>
    <p:sldId id="267" r:id="rId9"/>
    <p:sldId id="312" r:id="rId10"/>
    <p:sldId id="268" r:id="rId11"/>
    <p:sldId id="314" r:id="rId12"/>
    <p:sldId id="269" r:id="rId13"/>
    <p:sldId id="315" r:id="rId14"/>
    <p:sldId id="316" r:id="rId15"/>
    <p:sldId id="299" r:id="rId16"/>
    <p:sldId id="317" r:id="rId17"/>
    <p:sldId id="318" r:id="rId18"/>
    <p:sldId id="300" r:id="rId19"/>
    <p:sldId id="319" r:id="rId20"/>
    <p:sldId id="320" r:id="rId21"/>
    <p:sldId id="303" r:id="rId22"/>
    <p:sldId id="310" r:id="rId23"/>
    <p:sldId id="30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33CC"/>
    <a:srgbClr val="3333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60"/>
  </p:normalViewPr>
  <p:slideViewPr>
    <p:cSldViewPr snapToGrid="0">
      <p:cViewPr>
        <p:scale>
          <a:sx n="75" d="100"/>
          <a:sy n="75" d="100"/>
        </p:scale>
        <p:origin x="-142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FA9D-24F1-46AC-9523-0E7B1AC2A138}" type="datetimeFigureOut">
              <a:rPr lang="sk-SK" smtClean="0"/>
              <a:pPr/>
              <a:t>28.5.2018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81F4-2C8E-4656-BC02-9AB3AE3774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91DA49C-E06F-4C0B-BEBE-B56096F383EE}" type="datetimeFigureOut">
              <a:rPr lang="en-GB"/>
              <a:pPr>
                <a:defRPr/>
              </a:pPr>
              <a:t>28/05/2018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5CBA75E-0DB5-4ECA-940B-EC1BE4BDBE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D044-0170-4E54-8A06-19B29FE9E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12C8C-691D-4F05-B678-81EE8CFF6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1DFB-B4C2-4F09-8903-28C83EEA5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7DB36-FFE6-4F18-B5AF-D84C1812C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8546-A1D5-4D49-B09A-A5E602CDA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22F9-4666-4BDC-97B4-E9A17B989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FE89-1447-46D9-B4D3-669B57B36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4EFD-98B1-4F00-ADBE-5A5846629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3EC7-6988-4824-B138-4783E172F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4B7A-B150-4E75-8A43-EBDECDA9F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E7214-32A0-47AD-A1C4-8343B2A13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7F69A0E-F978-49CE-A537-EC932EA11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0" descr="saaic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988" y="182563"/>
            <a:ext cx="1622849" cy="57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Erasmus+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6775" y="1"/>
            <a:ext cx="297877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elea_skvrna-pol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87437" y="5267325"/>
            <a:ext cx="7019925" cy="15906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backoffice@saaic.s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s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28700"/>
          </a:xfrm>
        </p:spPr>
        <p:txBody>
          <a:bodyPr/>
          <a:lstStyle/>
          <a:p>
            <a:pPr eaLnBrk="1" hangingPunct="1"/>
            <a:r>
              <a:rPr lang="sk-SK" sz="6600" b="1" dirty="0" err="1" smtClean="0">
                <a:solidFill>
                  <a:srgbClr val="002060"/>
                </a:solidFill>
              </a:rPr>
              <a:t>Erasmus</a:t>
            </a:r>
            <a:r>
              <a:rPr lang="sk-SK" sz="6600" b="1" dirty="0" smtClean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540000"/>
            <a:ext cx="8648700" cy="3251200"/>
          </a:xfrm>
        </p:spPr>
        <p:txBody>
          <a:bodyPr/>
          <a:lstStyle/>
          <a:p>
            <a:pPr eaLnBrk="1" hangingPunct="1"/>
            <a:r>
              <a:rPr lang="sk-SK" sz="3600" b="1" dirty="0" smtClean="0">
                <a:solidFill>
                  <a:srgbClr val="002060"/>
                </a:solidFill>
              </a:rPr>
              <a:t>Kľúčová akcia 1- Vzdelávacia mobilita jednotlivcov </a:t>
            </a:r>
          </a:p>
          <a:p>
            <a:pPr eaLnBrk="1" hangingPunct="1"/>
            <a:r>
              <a:rPr lang="sk-SK" sz="3600" b="1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/>
            <a:r>
              <a:rPr lang="sk-SK" sz="3600" b="1" dirty="0" smtClean="0">
                <a:solidFill>
                  <a:srgbClr val="0070C0"/>
                </a:solidFill>
              </a:rPr>
              <a:t>Zmluva o poskytnutí grantu</a:t>
            </a:r>
          </a:p>
          <a:p>
            <a:pPr eaLnBrk="1" hangingPunct="1"/>
            <a:r>
              <a:rPr lang="sk-SK" sz="3600" b="1" dirty="0" smtClean="0">
                <a:solidFill>
                  <a:srgbClr val="0033CC"/>
                </a:solidFill>
              </a:rPr>
              <a:t> 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977900"/>
            <a:ext cx="8553450" cy="6560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	Povolené presuny </a:t>
            </a:r>
            <a:r>
              <a:rPr lang="sk-SK" sz="2800" b="1" dirty="0">
                <a:solidFill>
                  <a:srgbClr val="002060"/>
                </a:solidFill>
                <a:latin typeface="+mj-lt"/>
              </a:rPr>
              <a:t>v rámci rozpočtu</a:t>
            </a:r>
            <a:r>
              <a:rPr lang="sk-SK" sz="2800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sk-SK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Odborné vzdelávanie a príprava </a:t>
            </a:r>
            <a:r>
              <a:rPr lang="sk-SK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sk-SK" sz="3600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sk-SK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financie pridelené na organizačnú podporu </a:t>
            </a:r>
          </a:p>
          <a:p>
            <a:pPr>
              <a:defRPr/>
            </a:pPr>
            <a:r>
              <a:rPr lang="sk-SK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				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 pitchFamily="18" charset="0"/>
              </a:rPr>
              <a:t>nie je možné navýšiť!</a:t>
            </a:r>
            <a:r>
              <a:rPr lang="sk-SK" dirty="0" smtClean="0">
                <a:solidFill>
                  <a:srgbClr val="002060"/>
                </a:solidFill>
              </a:rPr>
              <a:t>	</a:t>
            </a:r>
            <a:endParaRPr lang="sk-SK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sk-SK" sz="14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ts val="2880"/>
              </a:lnSpc>
              <a:defRPr/>
            </a:pPr>
            <a:r>
              <a:rPr lang="sk-SK" sz="1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			                      </a:t>
            </a:r>
            <a:r>
              <a:rPr lang="sk-SK" sz="1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20%</a:t>
            </a:r>
          </a:p>
          <a:p>
            <a:pPr>
              <a:lnSpc>
                <a:spcPts val="2880"/>
              </a:lnSpc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financie na aktivity </a:t>
            </a:r>
            <a:r>
              <a:rPr lang="sk-SK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ErasmusPro</a:t>
            </a: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     na iné typy aktivít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financie na prípravné návštevy </a:t>
            </a:r>
            <a:r>
              <a:rPr lang="sk-SK" dirty="0" err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ErasmusPro</a:t>
            </a: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		         je možné      maximálne o 20%</a:t>
            </a:r>
          </a:p>
          <a:p>
            <a:pPr lvl="5">
              <a:defRPr/>
            </a:pPr>
            <a:endParaRPr lang="sk-SK" sz="18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lvl="5">
              <a:defRPr/>
            </a:pPr>
            <a:r>
              <a:rPr lang="sk-SK" sz="1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</a:t>
            </a: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		</a:t>
            </a:r>
            <a:endParaRPr lang="sk-SK" sz="18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5397500" y="5410200"/>
            <a:ext cx="4699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Right Arrow 15"/>
          <p:cNvSpPr/>
          <p:nvPr/>
        </p:nvSpPr>
        <p:spPr>
          <a:xfrm flipV="1">
            <a:off x="5232400" y="4025900"/>
            <a:ext cx="596900" cy="228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977900"/>
            <a:ext cx="855345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	Povolené presuny </a:t>
            </a:r>
            <a:r>
              <a:rPr lang="sk-SK" sz="2800" b="1" dirty="0">
                <a:solidFill>
                  <a:srgbClr val="002060"/>
                </a:solidFill>
                <a:latin typeface="+mj-lt"/>
              </a:rPr>
              <a:t>v rámci rozpočtu</a:t>
            </a:r>
            <a:r>
              <a:rPr lang="sk-SK" sz="2800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sk-SK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Odborné vzdelávanie a príprava </a:t>
            </a:r>
            <a:r>
              <a:rPr lang="sk-SK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sk-SK" sz="3600" dirty="0" smtClean="0">
                <a:solidFill>
                  <a:srgbClr val="002060"/>
                </a:solidFill>
                <a:latin typeface="+mj-lt"/>
              </a:rPr>
              <a:t> 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 		</a:t>
            </a:r>
            <a:endParaRPr lang="sk-SK" sz="18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financie pridelené na mobility zamestnancov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	                           	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je možné      max. o 20%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financie pridelené na 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„špeciálne potreby“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„mimoriadne náklady“ </a:t>
            </a:r>
            <a:r>
              <a:rPr lang="sk-SK" sz="2000" dirty="0" smtClean="0">
                <a:solidFill>
                  <a:srgbClr val="002060"/>
                </a:solidFill>
                <a:latin typeface="+mj-lt"/>
              </a:rPr>
              <a:t>(na podporu učiacich sa s nedostatkom príležitostí) </a:t>
            </a: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nie je možné presunúť!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		</a:t>
            </a:r>
            <a:endParaRPr lang="sk-SK" sz="18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" name="Plus 13"/>
          <p:cNvSpPr/>
          <p:nvPr/>
        </p:nvSpPr>
        <p:spPr>
          <a:xfrm>
            <a:off x="5549900" y="2997200"/>
            <a:ext cx="4699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76300"/>
            <a:ext cx="8035925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2800" b="1" u="sng" dirty="0" smtClean="0">
                <a:solidFill>
                  <a:srgbClr val="002060"/>
                </a:solidFill>
                <a:latin typeface="+mj-lt"/>
              </a:rPr>
              <a:t>Správy </a:t>
            </a:r>
            <a:r>
              <a:rPr lang="sk-SK" sz="2800" b="1" u="sng" dirty="0">
                <a:solidFill>
                  <a:srgbClr val="002060"/>
                </a:solidFill>
                <a:latin typeface="+mj-lt"/>
              </a:rPr>
              <a:t>a platobný </a:t>
            </a:r>
            <a:r>
              <a:rPr lang="sk-SK" sz="2800" b="1" u="sng" dirty="0" smtClean="0">
                <a:solidFill>
                  <a:srgbClr val="002060"/>
                </a:solidFill>
                <a:latin typeface="+mj-lt"/>
              </a:rPr>
              <a:t>kalendár (12-24 mesiacov) </a:t>
            </a:r>
          </a:p>
          <a:p>
            <a:pPr>
              <a:defRPr/>
            </a:pPr>
            <a:endParaRPr lang="sk-SK" sz="2800" b="1" u="sng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jednotné financovanie pre všetky projekty</a:t>
            </a: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 marL="457200" indent="-457200" algn="just">
              <a:defRPr/>
            </a:pPr>
            <a:r>
              <a:rPr lang="sk-SK" b="1" u="sng" dirty="0" smtClean="0">
                <a:solidFill>
                  <a:srgbClr val="0070C0"/>
                </a:solidFill>
                <a:latin typeface="+mj-lt"/>
              </a:rPr>
              <a:t>1. splátka </a:t>
            </a:r>
          </a:p>
          <a:p>
            <a:pPr marL="457200" indent="-457200" algn="just">
              <a:defRPr/>
            </a:pPr>
            <a:r>
              <a:rPr lang="sk-SK" b="1" dirty="0" smtClean="0">
                <a:solidFill>
                  <a:srgbClr val="CC9900"/>
                </a:solidFill>
                <a:latin typeface="+mj-lt"/>
              </a:rPr>
              <a:t> 	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vo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výške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80 %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z grantu vyplatí NA príjemcovi do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30 kalendárnych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dní odo dňa nadobudnutia platnosti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a účinnosti zmluvy </a:t>
            </a:r>
            <a:r>
              <a:rPr lang="sk-SK" sz="2000" dirty="0" smtClean="0">
                <a:solidFill>
                  <a:srgbClr val="002060"/>
                </a:solidFill>
                <a:latin typeface="+mj-lt"/>
              </a:rPr>
              <a:t>(podmienka: predloženie potvrdenia o CRZ, resp. čestného prehlásenia, kópia zmluvy o bankovom účte)</a:t>
            </a:r>
            <a:endParaRPr lang="sk-SK" sz="2000" dirty="0">
              <a:solidFill>
                <a:srgbClr val="002060"/>
              </a:solidFill>
              <a:latin typeface="+mj-lt"/>
            </a:endParaRPr>
          </a:p>
          <a:p>
            <a:pPr marL="85725" indent="-85725">
              <a:defRPr/>
            </a:pPr>
            <a:endParaRPr lang="sk-SK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85725" indent="-85725" algn="just">
              <a:defRPr/>
            </a:pPr>
            <a:r>
              <a:rPr lang="sk-SK" b="1" u="sng" dirty="0" smtClean="0">
                <a:solidFill>
                  <a:srgbClr val="0070C0"/>
                </a:solidFill>
                <a:latin typeface="+mj-lt"/>
              </a:rPr>
              <a:t>záverečná </a:t>
            </a:r>
            <a:r>
              <a:rPr lang="sk-SK" b="1" u="sng" dirty="0">
                <a:solidFill>
                  <a:srgbClr val="0070C0"/>
                </a:solidFill>
                <a:latin typeface="+mj-lt"/>
              </a:rPr>
              <a:t>splátka</a:t>
            </a:r>
            <a:r>
              <a:rPr lang="sk-SK" u="sng" dirty="0">
                <a:solidFill>
                  <a:srgbClr val="0070C0"/>
                </a:solidFill>
                <a:latin typeface="+mj-lt"/>
              </a:rPr>
              <a:t> </a:t>
            </a:r>
            <a:endParaRPr lang="sk-SK" u="sng" dirty="0" smtClean="0">
              <a:solidFill>
                <a:srgbClr val="0070C0"/>
              </a:solidFill>
              <a:latin typeface="+mj-lt"/>
            </a:endParaRPr>
          </a:p>
          <a:p>
            <a:pPr marL="85725" indent="-85725" algn="just">
              <a:defRPr/>
            </a:pPr>
            <a:r>
              <a:rPr lang="sk-SK" dirty="0" smtClean="0">
                <a:solidFill>
                  <a:srgbClr val="CC9900"/>
                </a:solidFill>
                <a:latin typeface="+mj-lt"/>
              </a:rPr>
              <a:t>	  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do výšky 20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% vyplatí NA do 60 kalendárnych dní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po</a:t>
            </a:r>
          </a:p>
          <a:p>
            <a:pPr marL="85725" indent="-85725" algn="just"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   prijatí a schválení záverečnej správy</a:t>
            </a:r>
            <a:endParaRPr lang="sk-SK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85725" indent="-85725" algn="just">
              <a:defRPr/>
            </a:pPr>
            <a:endParaRPr lang="sk-SK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85725" indent="-85725" algn="just">
              <a:defRPr/>
            </a:pPr>
            <a:endParaRPr lang="sk-SK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85725" indent="-85725" algn="just">
              <a:defRPr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3700" y="1666875"/>
            <a:ext cx="8418513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Relevantné pre projekty  (13 - 24 </a:t>
            </a:r>
            <a:r>
              <a:rPr lang="sk-SK" b="1" u="sng" dirty="0">
                <a:solidFill>
                  <a:srgbClr val="002060"/>
                </a:solidFill>
                <a:latin typeface="+mj-lt"/>
              </a:rPr>
              <a:t>mesiacov)</a:t>
            </a:r>
          </a:p>
          <a:p>
            <a:pPr marL="457200" indent="-457200">
              <a:defRPr/>
            </a:pPr>
            <a:endParaRPr lang="sk-SK" b="1" u="sng" dirty="0">
              <a:solidFill>
                <a:srgbClr val="002060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termín predloženia: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prvá polovica projektu + 1 mesiac</a:t>
            </a:r>
          </a:p>
          <a:p>
            <a:pPr marL="457200" indent="-457200"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   (dátum predloženia správy - uvedený v zmluve)</a:t>
            </a:r>
          </a:p>
          <a:p>
            <a:pPr marL="457200" indent="-457200"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dokument Word- formulár + inštrukcie (web, e-mail)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správa musí popisovať stav projektu- zrealizované aktivity,  dosiahnuté výsledky, naplánované aktivity,  + deklarovaný čerpaný rozpočet</a:t>
            </a:r>
          </a:p>
          <a:p>
            <a:pPr marL="457200" indent="-457200"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457200" indent="-457200"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" y="711200"/>
            <a:ext cx="86820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3600" b="1" dirty="0" smtClean="0">
                <a:solidFill>
                  <a:srgbClr val="0070C0"/>
                </a:solidFill>
                <a:latin typeface="+mj-lt"/>
              </a:rPr>
              <a:t>Priebežná správa</a:t>
            </a:r>
            <a:endParaRPr lang="sk-SK" sz="36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8" y="1833563"/>
            <a:ext cx="8607425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podávajú všetky projekty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predkladá sa v slovenskom jazyku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sz="2200" b="1" dirty="0" smtClean="0">
                <a:solidFill>
                  <a:srgbClr val="0070C0"/>
                </a:solidFill>
                <a:latin typeface="+mj-lt"/>
              </a:rPr>
              <a:t>najneskôr </a:t>
            </a:r>
            <a:r>
              <a:rPr lang="sk-SK" sz="2200" b="1" dirty="0">
                <a:solidFill>
                  <a:srgbClr val="0070C0"/>
                </a:solidFill>
                <a:latin typeface="+mj-lt"/>
              </a:rPr>
              <a:t>do 60 kalendárnych dní po termíne ukončenia </a:t>
            </a:r>
            <a:r>
              <a:rPr lang="sk-SK" sz="2200" b="1" dirty="0" smtClean="0">
                <a:solidFill>
                  <a:srgbClr val="0070C0"/>
                </a:solidFill>
                <a:latin typeface="+mj-lt"/>
              </a:rPr>
              <a:t>   projektu</a:t>
            </a: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– prostredníctvom  systému Mobility Tool+</a:t>
            </a:r>
            <a:endParaRPr lang="sk-SK" sz="22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záverečná správa je považovaná za žiadosť príjemcu o vyplatenie zostatku grantu</a:t>
            </a:r>
          </a:p>
          <a:p>
            <a:pPr>
              <a:buFont typeface="Arial" pitchFamily="34" charset="0"/>
              <a:buChar char="•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NA záverečnú správu zhodnotí a najneskôr do 60 kalendárnych dní od podania správy vyplatí doplatok grantu</a:t>
            </a:r>
          </a:p>
          <a:p>
            <a:pPr>
              <a:buFont typeface="Arial" pitchFamily="34" charset="0"/>
              <a:buChar char="•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sz="2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812800"/>
            <a:ext cx="8682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3600" b="1" dirty="0" smtClean="0">
                <a:solidFill>
                  <a:srgbClr val="0070C0"/>
                </a:solidFill>
                <a:latin typeface="+mj-lt"/>
              </a:rPr>
              <a:t>Záverečná správa</a:t>
            </a:r>
            <a:endParaRPr lang="sk-SK" sz="36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800100"/>
            <a:ext cx="7772400" cy="533400"/>
          </a:xfrm>
        </p:spPr>
        <p:txBody>
          <a:bodyPr/>
          <a:lstStyle/>
          <a:p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sk-SK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sk-SK" sz="3600" b="1" dirty="0" smtClean="0">
                <a:solidFill>
                  <a:srgbClr val="002060"/>
                </a:solidFill>
              </a:rPr>
              <a:t>Ď</a:t>
            </a:r>
            <a:r>
              <a:rPr lang="sk-SK" sz="3600" b="1" dirty="0" smtClean="0">
                <a:solidFill>
                  <a:srgbClr val="002060"/>
                </a:solidFill>
                <a:latin typeface="+mj-lt"/>
              </a:rPr>
              <a:t>alšie články zmluvy</a:t>
            </a:r>
            <a: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66900"/>
            <a:ext cx="7772400" cy="35687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sz="2800" b="1" dirty="0" smtClean="0">
                <a:solidFill>
                  <a:srgbClr val="0070C0"/>
                </a:solidFill>
                <a:latin typeface="+mj-lt"/>
              </a:rPr>
              <a:t> bankový účet </a:t>
            </a: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pre platby - potrebné priložiť ku zmluve</a:t>
            </a:r>
          </a:p>
          <a:p>
            <a:pPr>
              <a:buFont typeface="Wingdings" pitchFamily="2" charset="2"/>
              <a:buChar char="§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sk-SK" sz="2800" b="1" dirty="0" smtClean="0">
                <a:solidFill>
                  <a:srgbClr val="0070C0"/>
                </a:solidFill>
                <a:latin typeface="+mj-lt"/>
              </a:rPr>
              <a:t> kontaktné údaje </a:t>
            </a: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pre komunikáciu - </a:t>
            </a:r>
            <a:r>
              <a:rPr lang="sk-SK" sz="2800" b="1" dirty="0" smtClean="0">
                <a:solidFill>
                  <a:srgbClr val="0070C0"/>
                </a:solidFill>
                <a:latin typeface="+mj-lt"/>
              </a:rPr>
              <a:t>aktuálne!</a:t>
            </a:r>
          </a:p>
          <a:p>
            <a:pPr>
              <a:buFont typeface="Wingdings" pitchFamily="2" charset="2"/>
              <a:buChar char="Ø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 ochrana a bezpečnosť účastníkov v projekte </a:t>
            </a:r>
            <a:r>
              <a:rPr lang="sk-SK" sz="2800" b="1" dirty="0" smtClean="0">
                <a:solidFill>
                  <a:srgbClr val="0070C0"/>
                </a:solidFill>
                <a:latin typeface="+mj-lt"/>
              </a:rPr>
              <a:t>- poistenie účastníkov</a:t>
            </a:r>
          </a:p>
          <a:p>
            <a:pPr>
              <a:buFont typeface="Wingdings" pitchFamily="2" charset="2"/>
              <a:buChar char="§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75" y="1751013"/>
            <a:ext cx="8682038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sk-SK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b="1" dirty="0" smtClean="0">
                <a:solidFill>
                  <a:srgbClr val="002060"/>
                </a:solidFill>
                <a:latin typeface="+mj-lt"/>
              </a:rPr>
              <a:t>Mobility Tool+ (MT+)</a:t>
            </a:r>
            <a:endParaRPr lang="sk-SK" b="1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b="1" u="sng" dirty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všetky </a:t>
            </a:r>
            <a:r>
              <a:rPr lang="sk-SK" b="1" dirty="0">
                <a:solidFill>
                  <a:srgbClr val="0070C0"/>
                </a:solidFill>
                <a:latin typeface="+mj-lt"/>
              </a:rPr>
              <a:t>informácie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o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realizovaných mobilitných aktivitách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deklarované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čerpanie rozpočtu projektu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záverečná správa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ďalšie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informácie v prílohe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III + IV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zmluvy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977900"/>
            <a:ext cx="86820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3600" b="1" dirty="0" smtClean="0">
                <a:solidFill>
                  <a:srgbClr val="002060"/>
                </a:solidFill>
                <a:latin typeface="+mj-lt"/>
              </a:rPr>
              <a:t>Používanie IT nástrojov</a:t>
            </a:r>
            <a:endParaRPr lang="sk-SK" sz="36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0400" y="863600"/>
            <a:ext cx="7772400" cy="850900"/>
          </a:xfrm>
        </p:spPr>
        <p:txBody>
          <a:bodyPr/>
          <a:lstStyle/>
          <a:p>
            <a:r>
              <a:rPr lang="sk-SK" sz="3600" b="1" dirty="0" smtClean="0">
                <a:solidFill>
                  <a:srgbClr val="002060"/>
                </a:solidFill>
              </a:rPr>
              <a:t>Online jazyková podpora (OLS)</a:t>
            </a:r>
            <a:endParaRPr lang="sk-SK" sz="36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612000">
              <a:buFont typeface="Wingdings" pitchFamily="2" charset="2"/>
              <a:buChar char="v"/>
            </a:pPr>
            <a:r>
              <a:rPr lang="sk-SK" sz="2400" dirty="0" smtClean="0">
                <a:solidFill>
                  <a:srgbClr val="002060"/>
                </a:solidFill>
              </a:rPr>
              <a:t>týka sa iba </a:t>
            </a:r>
            <a:r>
              <a:rPr lang="sk-SK" sz="2400" b="1" dirty="0" smtClean="0">
                <a:solidFill>
                  <a:srgbClr val="0070C0"/>
                </a:solidFill>
              </a:rPr>
              <a:t>OVP učiacich sa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 smtClean="0">
                <a:solidFill>
                  <a:srgbClr val="002060"/>
                </a:solidFill>
              </a:rPr>
              <a:t>hlavným vyučovacím/pracovným jazykom je anglický, bulharský, český, dánsky, </a:t>
            </a:r>
            <a:r>
              <a:rPr lang="sk-SK" sz="2400" dirty="0" smtClean="0">
                <a:solidFill>
                  <a:srgbClr val="0070C0"/>
                </a:solidFill>
              </a:rPr>
              <a:t>estónsky</a:t>
            </a:r>
            <a:r>
              <a:rPr lang="sk-SK" sz="2400" dirty="0" smtClean="0">
                <a:solidFill>
                  <a:srgbClr val="002060"/>
                </a:solidFill>
              </a:rPr>
              <a:t>, fínsky, francúzsky, grécky, holandský, chorvátsky, </a:t>
            </a:r>
            <a:r>
              <a:rPr lang="sk-SK" sz="2400" dirty="0" smtClean="0">
                <a:solidFill>
                  <a:srgbClr val="0070C0"/>
                </a:solidFill>
              </a:rPr>
              <a:t>litovský</a:t>
            </a:r>
            <a:r>
              <a:rPr lang="sk-SK" sz="2400" dirty="0" smtClean="0">
                <a:solidFill>
                  <a:srgbClr val="002060"/>
                </a:solidFill>
              </a:rPr>
              <a:t>, </a:t>
            </a:r>
            <a:r>
              <a:rPr lang="sk-SK" sz="2400" dirty="0" smtClean="0">
                <a:solidFill>
                  <a:srgbClr val="0070C0"/>
                </a:solidFill>
              </a:rPr>
              <a:t>lotyšský</a:t>
            </a:r>
            <a:r>
              <a:rPr lang="sk-SK" sz="2400" dirty="0" smtClean="0">
                <a:solidFill>
                  <a:srgbClr val="002060"/>
                </a:solidFill>
              </a:rPr>
              <a:t>, maďarský, nemecký, poľský, portugalský, rumunský, slovenský, </a:t>
            </a:r>
            <a:r>
              <a:rPr lang="sk-SK" sz="2400" dirty="0" smtClean="0">
                <a:solidFill>
                  <a:srgbClr val="0070C0"/>
                </a:solidFill>
              </a:rPr>
              <a:t>slovinský</a:t>
            </a:r>
            <a:r>
              <a:rPr lang="sk-SK" sz="2400" dirty="0" smtClean="0">
                <a:solidFill>
                  <a:srgbClr val="002060"/>
                </a:solidFill>
              </a:rPr>
              <a:t>, španielsky, švédsky alebo taliansky</a:t>
            </a:r>
            <a:endParaRPr lang="sk-SK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k-SK" sz="2400" dirty="0" smtClean="0">
                <a:solidFill>
                  <a:srgbClr val="002060"/>
                </a:solidFill>
              </a:rPr>
              <a:t>minimálna dĺžka mobility – </a:t>
            </a:r>
            <a:r>
              <a:rPr lang="sk-SK" sz="2400" b="1" dirty="0" smtClean="0">
                <a:solidFill>
                  <a:srgbClr val="0070C0"/>
                </a:solidFill>
              </a:rPr>
              <a:t>19 dní+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 smtClean="0">
                <a:solidFill>
                  <a:srgbClr val="0070C0"/>
                </a:solidFill>
              </a:rPr>
              <a:t>online jazykové hodnotenie - </a:t>
            </a:r>
            <a:r>
              <a:rPr lang="sk-SK" sz="2400" b="1" dirty="0" smtClean="0">
                <a:solidFill>
                  <a:srgbClr val="0070C0"/>
                </a:solidFill>
              </a:rPr>
              <a:t>povinné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 smtClean="0">
                <a:solidFill>
                  <a:srgbClr val="002060"/>
                </a:solidFill>
              </a:rPr>
              <a:t>online jazykový kurz - dobrovoľný</a:t>
            </a:r>
          </a:p>
          <a:p>
            <a:pPr>
              <a:buFont typeface="Wingdings" pitchFamily="2" charset="2"/>
              <a:buChar char="ü"/>
            </a:pPr>
            <a:endParaRPr lang="sk-SK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03EC7-6988-4824-B138-4783E172F95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901700"/>
            <a:ext cx="8682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3600" b="1" dirty="0" smtClean="0">
                <a:solidFill>
                  <a:srgbClr val="002060"/>
                </a:solidFill>
                <a:latin typeface="+mj-lt"/>
              </a:rPr>
              <a:t>Príloha I</a:t>
            </a:r>
            <a:r>
              <a:rPr lang="sk-SK" sz="3600" b="1" dirty="0">
                <a:solidFill>
                  <a:srgbClr val="002060"/>
                </a:solidFill>
                <a:latin typeface="+mj-lt"/>
              </a:rPr>
              <a:t>. Všeobecné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888" y="1498600"/>
            <a:ext cx="868203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defRPr/>
            </a:pPr>
            <a:endParaRPr lang="sk-SK" sz="2800" b="1" u="sng" dirty="0" smtClean="0">
              <a:solidFill>
                <a:srgbClr val="002060"/>
              </a:solidFill>
              <a:latin typeface="+mj-lt"/>
            </a:endParaRPr>
          </a:p>
          <a:p>
            <a:pPr marL="571500" indent="-571500">
              <a:defRPr/>
            </a:pPr>
            <a:r>
              <a:rPr lang="sk-SK" sz="2800" b="1" u="sng" dirty="0" smtClean="0">
                <a:solidFill>
                  <a:srgbClr val="0070C0"/>
                </a:solidFill>
                <a:latin typeface="+mj-lt"/>
              </a:rPr>
              <a:t>Časť A. - Právne a administratívne ustanovenia</a:t>
            </a:r>
          </a:p>
          <a:p>
            <a:pPr marL="571500" indent="-571500">
              <a:defRPr/>
            </a:pPr>
            <a:endParaRPr lang="sk-SK" b="1" dirty="0" smtClean="0">
              <a:solidFill>
                <a:srgbClr val="002060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Všeobecné povinnosti a úlohy príjemcov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Komunikácia medzi zmluvnými stranami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Zviditeľnenie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financovania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Úniou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Dodatky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k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zmluve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Vyššia moc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Pozastavenie vykonávania akcie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Vypovedanie zmluvy</a:t>
            </a:r>
          </a:p>
          <a:p>
            <a:pPr marL="571500" indent="-571500">
              <a:defRPr/>
            </a:pPr>
            <a:endParaRPr lang="sk-SK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81063"/>
            <a:ext cx="86820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3600" b="1" dirty="0" smtClean="0">
                <a:solidFill>
                  <a:srgbClr val="002060"/>
                </a:solidFill>
                <a:latin typeface="+mj-lt"/>
              </a:rPr>
              <a:t>Príloha I</a:t>
            </a:r>
            <a:r>
              <a:rPr lang="sk-SK" sz="3600" b="1" dirty="0">
                <a:solidFill>
                  <a:srgbClr val="002060"/>
                </a:solidFill>
                <a:latin typeface="+mj-lt"/>
              </a:rPr>
              <a:t>. Všeobecné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288" y="1855788"/>
            <a:ext cx="8682037" cy="3908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defRPr/>
            </a:pPr>
            <a:r>
              <a:rPr lang="sk-SK" sz="2800" b="1" u="sng" dirty="0" smtClean="0">
                <a:solidFill>
                  <a:srgbClr val="0070C0"/>
                </a:solidFill>
                <a:latin typeface="+mj-lt"/>
              </a:rPr>
              <a:t>Časť B. - Finančné ustanovenia</a:t>
            </a:r>
          </a:p>
          <a:p>
            <a:pPr marL="571500" indent="-571500">
              <a:defRPr/>
            </a:pPr>
            <a:endParaRPr lang="sk-SK" sz="2800" b="1" u="sng" dirty="0">
              <a:solidFill>
                <a:srgbClr val="002060"/>
              </a:solidFill>
              <a:latin typeface="+mj-lt"/>
            </a:endParaRPr>
          </a:p>
          <a:p>
            <a:pPr marL="571500" lvl="1" indent="-571500">
              <a:buFont typeface="Wingdings" pitchFamily="2" charset="2"/>
              <a:buChar char="v"/>
              <a:defRPr/>
            </a:pPr>
            <a:r>
              <a:rPr lang="sk-SK" dirty="0">
                <a:solidFill>
                  <a:srgbClr val="002060"/>
                </a:solidFill>
                <a:latin typeface="+mj-lt"/>
              </a:rPr>
              <a:t>Oprávnené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náklady / Neoprávnené náklady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Nedodržanie povinnosti podávania správ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Pozastavenie platieb a platobnej lehoty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Výpočet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konečnej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sumy grantu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Vymáhanie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Kontroly, audity a hodnotenia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Povinnosť uchovávať dokumenty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Kontroly na mieste</a:t>
            </a:r>
            <a:endParaRPr lang="sk-SK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260600"/>
          </a:xfrm>
        </p:spPr>
        <p:txBody>
          <a:bodyPr/>
          <a:lstStyle/>
          <a:p>
            <a:pPr eaLnBrk="1" hangingPunct="1"/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r>
              <a:rPr lang="sk-SK" sz="6600" b="1" dirty="0" smtClean="0">
                <a:solidFill>
                  <a:srgbClr val="002060"/>
                </a:solidFill>
              </a:rPr>
              <a:t>Erasmus+</a:t>
            </a:r>
            <a:br>
              <a:rPr lang="sk-SK" sz="6600" b="1" dirty="0" smtClean="0">
                <a:solidFill>
                  <a:srgbClr val="002060"/>
                </a:solidFill>
              </a:rPr>
            </a:br>
            <a:r>
              <a:rPr lang="sk-SK" sz="4000" b="1" dirty="0" smtClean="0">
                <a:solidFill>
                  <a:srgbClr val="002060"/>
                </a:solidFill>
              </a:rPr>
              <a:t>Sektory vzdelávania a odbornej prípravy</a:t>
            </a:r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endParaRPr lang="sk-SK" sz="7200" b="1" dirty="0" smtClean="0">
              <a:solidFill>
                <a:srgbClr val="3333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16300"/>
            <a:ext cx="8648700" cy="2806700"/>
          </a:xfrm>
        </p:spPr>
        <p:txBody>
          <a:bodyPr/>
          <a:lstStyle/>
          <a:p>
            <a:pPr algn="l" eaLnBrk="1" hangingPunct="1"/>
            <a:r>
              <a:rPr lang="sk-SK" b="1" dirty="0" smtClean="0">
                <a:solidFill>
                  <a:schemeClr val="accent6"/>
                </a:solidFill>
              </a:rPr>
              <a:t>ŠV/SE – Školské vzdelávanie</a:t>
            </a:r>
          </a:p>
          <a:p>
            <a:pPr algn="l" eaLnBrk="1" hangingPunct="1"/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</a:rPr>
              <a:t>OVP/VET – Odborné vzdelávanie  a príprava</a:t>
            </a:r>
          </a:p>
          <a:p>
            <a:pPr algn="l" eaLnBrk="1" hangingPunct="1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VD/AE- Vzdelávanie dospelých </a:t>
            </a:r>
          </a:p>
          <a:p>
            <a:pPr eaLnBrk="1" hangingPunct="1"/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088" y="1130300"/>
            <a:ext cx="80565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3600" b="1" dirty="0" smtClean="0">
                <a:solidFill>
                  <a:srgbClr val="002060"/>
                </a:solidFill>
                <a:latin typeface="+mj-lt"/>
              </a:rPr>
              <a:t>Príloha II. – Opis projektu, odhadovaný rozpočet</a:t>
            </a:r>
            <a:endParaRPr lang="sk-SK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688" y="2755900"/>
            <a:ext cx="81486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Zhrnutie rozpočtu –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grant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pridelený národnou agentúrou</a:t>
            </a:r>
          </a:p>
          <a:p>
            <a:pPr marL="514350" indent="-514350">
              <a:buFont typeface="Wingdings" pitchFamily="2" charset="2"/>
              <a:buChar char="v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Základné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informácie o položkách rozpočtu</a:t>
            </a:r>
          </a:p>
          <a:p>
            <a:pPr marL="514350" indent="-514350">
              <a:buFont typeface="Wingdings" pitchFamily="2" charset="2"/>
              <a:buChar char="v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Informácie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o aktivitách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488" y="800100"/>
            <a:ext cx="80565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3600" b="1" dirty="0">
                <a:solidFill>
                  <a:srgbClr val="002060"/>
                </a:solidFill>
                <a:latin typeface="+mj-lt"/>
              </a:rPr>
              <a:t>Príloha III. </a:t>
            </a:r>
          </a:p>
          <a:p>
            <a:pPr algn="ctr">
              <a:defRPr/>
            </a:pPr>
            <a:r>
              <a:rPr lang="sk-SK" sz="3600" b="1" dirty="0">
                <a:solidFill>
                  <a:srgbClr val="002060"/>
                </a:solidFill>
                <a:latin typeface="+mj-lt"/>
              </a:rPr>
              <a:t>Finančné a zmluvné pravidlá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575" y="2260600"/>
            <a:ext cx="81486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Pravidlá pre rozpočtové kategórie založené na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jednotkových príspevkoch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Pravidlá pre rozpočtové kategórie založené na refundácii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reálnych nákladov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v"/>
              <a:defRPr/>
            </a:pPr>
            <a:r>
              <a:rPr lang="sk-SK" b="1" dirty="0" smtClean="0">
                <a:solidFill>
                  <a:srgbClr val="0070C0"/>
                </a:solidFill>
                <a:latin typeface="+mj-lt"/>
              </a:rPr>
              <a:t>Podmienky oprávnenosti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aktivít</a:t>
            </a:r>
          </a:p>
          <a:p>
            <a:pPr marL="514350" indent="-514350"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v"/>
              <a:defRPr/>
            </a:pPr>
            <a:r>
              <a:rPr lang="sk-SK" b="1" dirty="0" smtClean="0">
                <a:solidFill>
                  <a:srgbClr val="0070C0"/>
                </a:solidFill>
                <a:latin typeface="+mj-lt"/>
              </a:rPr>
              <a:t>Krátenie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grantu /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úpravy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grantu</a:t>
            </a:r>
          </a:p>
          <a:p>
            <a:pPr marL="514350" indent="-514350"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Typy </a:t>
            </a:r>
            <a:r>
              <a:rPr lang="sk-SK" b="1" dirty="0" smtClean="0">
                <a:solidFill>
                  <a:srgbClr val="0070C0"/>
                </a:solidFill>
                <a:latin typeface="+mj-lt"/>
              </a:rPr>
              <a:t>kontrol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Tx/>
              <a:buAutoNum type="romanUcPeriod"/>
              <a:defRPr/>
            </a:pPr>
            <a:endParaRPr lang="sk-SK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solidFill>
                  <a:srgbClr val="002060"/>
                </a:solidFill>
              </a:rPr>
              <a:t>Príloha IV.</a:t>
            </a:r>
            <a:br>
              <a:rPr lang="sk-SK" sz="3600" b="1" dirty="0" smtClean="0">
                <a:solidFill>
                  <a:srgbClr val="002060"/>
                </a:solidFill>
              </a:rPr>
            </a:br>
            <a:r>
              <a:rPr lang="sk-SK" sz="3600" b="1" dirty="0" smtClean="0">
                <a:solidFill>
                  <a:srgbClr val="002060"/>
                </a:solidFill>
              </a:rPr>
              <a:t>Tabuľky platných sadzieb</a:t>
            </a:r>
            <a:endParaRPr lang="sk-SK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336800"/>
            <a:ext cx="7772400" cy="3759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sz="2800" b="1" dirty="0" smtClean="0">
                <a:solidFill>
                  <a:srgbClr val="0070C0"/>
                </a:solidFill>
              </a:rPr>
              <a:t> Sadzby</a:t>
            </a:r>
            <a:r>
              <a:rPr lang="sk-SK" sz="2800" dirty="0" smtClean="0">
                <a:solidFill>
                  <a:srgbClr val="002060"/>
                </a:solidFill>
              </a:rPr>
              <a:t> platné pre jednotkové príspevky</a:t>
            </a:r>
          </a:p>
          <a:p>
            <a:pPr>
              <a:buFont typeface="Wingdings" pitchFamily="2" charset="2"/>
              <a:buChar char="ü"/>
            </a:pPr>
            <a:endParaRPr lang="sk-SK" sz="2800" dirty="0" smtClean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Cestovné náklady</a:t>
            </a: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Individuálna podpora</a:t>
            </a: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Organizačná podpora</a:t>
            </a: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Jazyková podpora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550" y="2530475"/>
            <a:ext cx="77533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4000" b="1" u="sng" dirty="0" smtClean="0">
                <a:solidFill>
                  <a:srgbClr val="0070C0"/>
                </a:solidFill>
                <a:latin typeface="+mj-lt"/>
              </a:rPr>
              <a:t>Ďakujem </a:t>
            </a:r>
            <a:r>
              <a:rPr lang="sk-SK" sz="4000" b="1" u="sng" dirty="0">
                <a:solidFill>
                  <a:srgbClr val="0070C0"/>
                </a:solidFill>
                <a:latin typeface="+mj-lt"/>
              </a:rPr>
              <a:t>za </a:t>
            </a:r>
            <a:r>
              <a:rPr lang="sk-SK" sz="4000" b="1" u="sng" dirty="0" smtClean="0">
                <a:solidFill>
                  <a:srgbClr val="0070C0"/>
                </a:solidFill>
                <a:latin typeface="+mj-lt"/>
              </a:rPr>
              <a:t>pozornosť!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301350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dirty="0" smtClean="0"/>
          </a:p>
          <a:p>
            <a:pPr algn="ctr"/>
            <a:r>
              <a:rPr lang="sk-SK" dirty="0" err="1" smtClean="0">
                <a:solidFill>
                  <a:srgbClr val="002060"/>
                </a:solidFill>
                <a:latin typeface="+mj-lt"/>
              </a:rPr>
              <a:t>www.erasmusplus.sk</a:t>
            </a: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sk-SK" dirty="0" err="1" smtClean="0">
                <a:solidFill>
                  <a:srgbClr val="0070C0"/>
                </a:solidFill>
                <a:latin typeface="+mj-lt"/>
                <a:hlinkClick r:id="rId2"/>
              </a:rPr>
              <a:t>backoffice@saaic.sk</a:t>
            </a:r>
            <a:endParaRPr lang="sk-SK" dirty="0" smtClean="0">
              <a:solidFill>
                <a:srgbClr val="0070C0"/>
              </a:solidFill>
              <a:latin typeface="+mj-lt"/>
            </a:endParaRPr>
          </a:p>
          <a:p>
            <a:pPr algn="ctr"/>
            <a:endParaRPr lang="sk-SK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47700" y="1295399"/>
          <a:ext cx="8166100" cy="47501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83050"/>
                <a:gridCol w="4083050"/>
              </a:tblGrid>
              <a:tr h="1079501"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Školské vzdelávanie (ŠV)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Vzdelávanie dospelých (VD)</a:t>
                      </a:r>
                      <a:endParaRPr lang="sk-SK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79996">
                <a:tc>
                  <a:txBody>
                    <a:bodyPr/>
                    <a:lstStyle/>
                    <a:p>
                      <a:pPr algn="ctr"/>
                      <a:endParaRPr lang="sk-SK" sz="2000" dirty="0" smtClean="0"/>
                    </a:p>
                    <a:p>
                      <a:pPr algn="ctr"/>
                      <a:r>
                        <a:rPr lang="sk-SK" sz="2000" dirty="0" smtClean="0"/>
                        <a:t>Výučba /výučbové pobyty</a:t>
                      </a:r>
                      <a:endParaRPr lang="sk-SK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/>
                        <a:t>Výučba /výučbové pobyty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79996">
                <a:tc>
                  <a:txBody>
                    <a:bodyPr/>
                    <a:lstStyle/>
                    <a:p>
                      <a:pPr algn="ctr"/>
                      <a:endParaRPr lang="sk-SK" sz="2000" dirty="0" smtClean="0"/>
                    </a:p>
                    <a:p>
                      <a:pPr algn="ctr"/>
                      <a:r>
                        <a:rPr lang="sk-SK" sz="2000" dirty="0" smtClean="0"/>
                        <a:t>Štruktúrované kurzy alebo podujatia</a:t>
                      </a:r>
                      <a:endParaRPr lang="sk-SK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/>
                        <a:t>Štruktúrované kurzy alebo podujatia</a:t>
                      </a:r>
                    </a:p>
                    <a:p>
                      <a:pPr algn="ctr"/>
                      <a:endParaRPr lang="sk-SK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79996">
                <a:tc>
                  <a:txBody>
                    <a:bodyPr/>
                    <a:lstStyle/>
                    <a:p>
                      <a:pPr algn="ctr"/>
                      <a:endParaRPr lang="sk-SK" sz="2000" dirty="0" smtClean="0"/>
                    </a:p>
                    <a:p>
                      <a:pPr algn="ctr"/>
                      <a:r>
                        <a:rPr lang="sk-SK" sz="2000" dirty="0" smtClean="0"/>
                        <a:t>Hospitácie (</a:t>
                      </a:r>
                      <a:r>
                        <a:rPr lang="sk-SK" sz="2000" dirty="0" err="1" smtClean="0"/>
                        <a:t>Job</a:t>
                      </a:r>
                      <a:r>
                        <a:rPr lang="sk-SK" sz="2000" dirty="0" smtClean="0"/>
                        <a:t> </a:t>
                      </a:r>
                      <a:r>
                        <a:rPr lang="sk-SK" sz="2000" dirty="0" err="1" smtClean="0"/>
                        <a:t>shadowing</a:t>
                      </a:r>
                      <a:r>
                        <a:rPr lang="sk-SK" sz="2000" dirty="0" smtClean="0"/>
                        <a:t>)</a:t>
                      </a:r>
                      <a:endParaRPr lang="sk-SK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 smtClean="0"/>
                        <a:t>Hospitácie (</a:t>
                      </a:r>
                      <a:r>
                        <a:rPr lang="sk-SK" sz="2000" dirty="0" err="1" smtClean="0"/>
                        <a:t>Job</a:t>
                      </a:r>
                      <a:r>
                        <a:rPr lang="sk-SK" sz="2000" dirty="0" smtClean="0"/>
                        <a:t> </a:t>
                      </a:r>
                      <a:r>
                        <a:rPr lang="sk-SK" sz="2000" dirty="0" err="1" smtClean="0"/>
                        <a:t>shadowing</a:t>
                      </a:r>
                      <a:r>
                        <a:rPr lang="sk-SK" sz="2000" dirty="0" smtClean="0"/>
                        <a:t>)</a:t>
                      </a:r>
                    </a:p>
                    <a:p>
                      <a:pPr algn="ctr"/>
                      <a:endParaRPr lang="sk-SK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5EF1E-4606-4900-929F-EC6FA157C7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199" y="1092199"/>
          <a:ext cx="8204200" cy="52832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02100"/>
                <a:gridCol w="4102100"/>
              </a:tblGrid>
              <a:tr h="790952">
                <a:tc gridSpan="2"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Odborné</a:t>
                      </a:r>
                      <a:r>
                        <a:rPr lang="sk-SK" sz="2800" baseline="0" dirty="0" smtClean="0"/>
                        <a:t> vzdelávanie a príprava (</a:t>
                      </a:r>
                      <a:r>
                        <a:rPr lang="sk-SK" sz="2800" dirty="0" smtClean="0"/>
                        <a:t>OVP)</a:t>
                      </a:r>
                      <a:endParaRPr lang="sk-SK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sz="2400" dirty="0"/>
                    </a:p>
                  </a:txBody>
                  <a:tcPr/>
                </a:tc>
              </a:tr>
              <a:tr h="790952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Učiaci sa</a:t>
                      </a:r>
                      <a:endParaRPr lang="sk-SK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Zamestnanci</a:t>
                      </a:r>
                      <a:endParaRPr lang="sk-SK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07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mobilita na školách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 (2 týždne - 3mesiace)</a:t>
                      </a:r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výučbové pobyty na školách</a:t>
                      </a:r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27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mobilita v podnikoch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(2 týždne - 3mesiace)</a:t>
                      </a:r>
                      <a:endParaRPr lang="sk-SK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výučbové pobyty v podnikoch</a:t>
                      </a:r>
                    </a:p>
                    <a:p>
                      <a:pPr algn="ctr"/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83197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dlhodobá mobilita na školách</a:t>
                      </a:r>
                    </a:p>
                    <a:p>
                      <a:pPr algn="ctr"/>
                      <a:r>
                        <a:rPr lang="sk-SK" dirty="0" smtClean="0"/>
                        <a:t>(3 - 12</a:t>
                      </a:r>
                      <a:r>
                        <a:rPr lang="sk-SK" baseline="0" dirty="0" smtClean="0"/>
                        <a:t> mesiacov) </a:t>
                      </a:r>
                      <a:r>
                        <a:rPr lang="sk-SK" baseline="0" dirty="0" err="1" smtClean="0"/>
                        <a:t>ErasmusPro</a:t>
                      </a:r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odborná príprava zamestnancov na školách (</a:t>
                      </a:r>
                      <a:r>
                        <a:rPr lang="sk-SK" dirty="0" err="1" smtClean="0"/>
                        <a:t>Job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Shadowing</a:t>
                      </a:r>
                      <a:r>
                        <a:rPr lang="sk-SK" dirty="0" smtClean="0"/>
                        <a:t>)</a:t>
                      </a:r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83197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dlhodobá mobilita v podnikoch </a:t>
                      </a:r>
                    </a:p>
                    <a:p>
                      <a:pPr algn="ctr"/>
                      <a:r>
                        <a:rPr lang="sk-SK" dirty="0" smtClean="0"/>
                        <a:t>(3 - 12 mesiacov) </a:t>
                      </a:r>
                      <a:r>
                        <a:rPr lang="sk-SK" dirty="0" err="1" smtClean="0"/>
                        <a:t>ErasmusPro</a:t>
                      </a:r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odborná príprava zamestnancov v podnikoch (</a:t>
                      </a:r>
                      <a:r>
                        <a:rPr lang="sk-SK" dirty="0" err="1" smtClean="0"/>
                        <a:t>Job</a:t>
                      </a:r>
                      <a:r>
                        <a:rPr lang="sk-SK" dirty="0" smtClean="0"/>
                        <a:t> </a:t>
                      </a:r>
                      <a:r>
                        <a:rPr lang="sk-SK" dirty="0" err="1" smtClean="0"/>
                        <a:t>Shadowing</a:t>
                      </a:r>
                      <a:r>
                        <a:rPr lang="sk-SK" dirty="0" smtClean="0"/>
                        <a:t>)</a:t>
                      </a:r>
                      <a:endParaRPr lang="sk-SK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723900"/>
            <a:ext cx="8407400" cy="1473200"/>
          </a:xfrm>
        </p:spPr>
        <p:txBody>
          <a:bodyPr/>
          <a:lstStyle/>
          <a:p>
            <a:pPr eaLnBrk="1" hangingPunct="1"/>
            <a:r>
              <a:rPr lang="sk-SK" sz="3600" b="1" dirty="0" smtClean="0">
                <a:solidFill>
                  <a:srgbClr val="002060"/>
                </a:solidFill>
              </a:rPr>
              <a:t>Štruktúra zmluvy medzi príjemcom grantu  a SAAIC-NA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222500"/>
            <a:ext cx="8648700" cy="4152900"/>
          </a:xfrm>
        </p:spPr>
        <p:txBody>
          <a:bodyPr/>
          <a:lstStyle/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Časť I      Osobitné podmienky- samotná zmluva</a:t>
            </a: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Prílohy     I - Všeobecné podmienky- </a:t>
            </a:r>
            <a:r>
              <a:rPr lang="sk-SK" sz="2400" dirty="0" smtClean="0">
                <a:solidFill>
                  <a:srgbClr val="002060"/>
                </a:solidFill>
                <a:hlinkClick r:id="rId3"/>
              </a:rPr>
              <a:t>www.erasmusplus.sk</a:t>
            </a:r>
            <a:endParaRPr lang="sk-SK" sz="2400" dirty="0" smtClean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 	     II. Opis projektu, Odhadovaný rozpočet, 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Zoznam 			ďalších príjemcov </a:t>
            </a: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	     III. Finančné a zmluvné pravidlá</a:t>
            </a: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	     IV. Tabuľky platných sadzieb</a:t>
            </a:r>
          </a:p>
          <a:p>
            <a:pPr algn="l">
              <a:defRPr/>
            </a:pP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</a:rPr>
              <a:t>               V. Mandátne listy medzi koordinátorom a 			         ďalšími príjemcami</a:t>
            </a:r>
          </a:p>
          <a:p>
            <a:pPr algn="l">
              <a:defRPr/>
            </a:pPr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	     </a:t>
            </a:r>
            <a:r>
              <a:rPr lang="sk-SK" sz="2400" dirty="0" smtClean="0">
                <a:solidFill>
                  <a:srgbClr val="002060"/>
                </a:solidFill>
              </a:rPr>
              <a:t>VI. Formuláre zmluvných dokumentov používané 			medzi príjemcami a účastníkmi </a:t>
            </a:r>
          </a:p>
          <a:p>
            <a:pPr>
              <a:defRPr/>
            </a:pPr>
            <a:endParaRPr lang="sk-SK" sz="2400" dirty="0" smtClean="0">
              <a:solidFill>
                <a:srgbClr val="002060"/>
              </a:solidFill>
            </a:endParaRPr>
          </a:p>
          <a:p>
            <a:pPr algn="l" eaLnBrk="1" hangingPunct="1">
              <a:buFont typeface="Arial" pitchFamily="34" charset="0"/>
              <a:buChar char="•"/>
            </a:pPr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749300"/>
            <a:ext cx="8682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3600" b="1" dirty="0">
                <a:solidFill>
                  <a:srgbClr val="002060"/>
                </a:solidFill>
                <a:latin typeface="+mj-lt"/>
              </a:rPr>
              <a:t>Osobitné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288" y="1371600"/>
            <a:ext cx="868203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v"/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Predmet zmluvy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Účinnosť a obdobie vykonávania zmluvy 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Maximálna výška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a forma grantu</a:t>
            </a:r>
          </a:p>
          <a:p>
            <a:pPr marL="1485900" lvl="2" indent="-571500">
              <a:buFont typeface="Wingdings" pitchFamily="2" charset="2"/>
              <a:buChar char="§"/>
              <a:defRPr/>
            </a:pPr>
            <a:r>
              <a:rPr lang="sk-SK" dirty="0">
                <a:solidFill>
                  <a:srgbClr val="002060"/>
                </a:solidFill>
                <a:latin typeface="+mn-lt"/>
              </a:rPr>
              <a:t>Presuny v rámci </a:t>
            </a:r>
            <a:r>
              <a:rPr lang="sk-SK" dirty="0" smtClean="0">
                <a:solidFill>
                  <a:srgbClr val="002060"/>
                </a:solidFill>
                <a:latin typeface="+mn-lt"/>
              </a:rPr>
              <a:t>rozpočtu (bez dodatku)</a:t>
            </a:r>
            <a:endParaRPr lang="sk-SK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Správy a platobný kalendár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Bankový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účet pre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platby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Používanie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IT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nástrojov (Mobility Tool, Diseminačná platforma)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Podpora účastníkom</a:t>
            </a: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Súhlas rodiča/ OLS- iba pre VET</a:t>
            </a:r>
          </a:p>
          <a:p>
            <a:pPr marL="571500" indent="-571500">
              <a:buFont typeface="Wingdings" pitchFamily="2" charset="2"/>
              <a:buChar char="§"/>
              <a:defRPr/>
            </a:pPr>
            <a:endParaRPr lang="sk-SK" sz="28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749300"/>
            <a:ext cx="86820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3600" b="1" dirty="0">
                <a:solidFill>
                  <a:srgbClr val="002060"/>
                </a:solidFill>
                <a:latin typeface="+mj-lt"/>
              </a:rPr>
              <a:t>Osobitné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288" y="1371600"/>
            <a:ext cx="868203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§"/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b="1" dirty="0" smtClean="0">
                <a:solidFill>
                  <a:srgbClr val="0070C0"/>
                </a:solidFill>
                <a:latin typeface="+mn-lt"/>
              </a:rPr>
              <a:t>Predmet zmluvy</a:t>
            </a:r>
            <a:r>
              <a:rPr lang="sk-SK" sz="2800" b="1" dirty="0" smtClean="0">
                <a:solidFill>
                  <a:srgbClr val="002060"/>
                </a:solidFill>
                <a:latin typeface="+mn-lt"/>
              </a:rPr>
              <a:t>-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názov projektu</a:t>
            </a:r>
          </a:p>
          <a:p>
            <a:pPr marL="571500" indent="-571500">
              <a:buFont typeface="Wingdings" pitchFamily="2" charset="2"/>
              <a:buChar char="§"/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b="1" dirty="0" smtClean="0">
                <a:solidFill>
                  <a:srgbClr val="0070C0"/>
                </a:solidFill>
                <a:latin typeface="+mn-lt"/>
              </a:rPr>
              <a:t>Účinnosť a obdobie vykonávania zmluvy </a:t>
            </a:r>
            <a:r>
              <a:rPr lang="sk-SK" sz="2800" b="1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oprávnené kontraktačné obdobie – trvanie projektu</a:t>
            </a:r>
          </a:p>
          <a:p>
            <a:pPr marL="571500" indent="-571500"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v"/>
              <a:defRPr/>
            </a:pPr>
            <a:r>
              <a:rPr lang="sk-SK" sz="2800" b="1" dirty="0" smtClean="0">
                <a:solidFill>
                  <a:srgbClr val="0070C0"/>
                </a:solidFill>
                <a:latin typeface="+mn-lt"/>
              </a:rPr>
              <a:t>Maximálna výška a forma grantu</a:t>
            </a:r>
            <a:r>
              <a:rPr lang="sk-SK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– pridelený grant na celý projekt, zahŕňa všetky rozpočtové kategórie</a:t>
            </a:r>
            <a:endParaRPr lang="sk-SK" sz="28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016000"/>
            <a:ext cx="8682037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	Povolené presuny </a:t>
            </a:r>
            <a:r>
              <a:rPr lang="sk-SK" sz="2800" b="1" dirty="0">
                <a:solidFill>
                  <a:srgbClr val="002060"/>
                </a:solidFill>
                <a:latin typeface="+mj-lt"/>
              </a:rPr>
              <a:t>v rámci rozpočtu</a:t>
            </a:r>
            <a:r>
              <a:rPr lang="sk-SK" sz="2800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28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Školské vzdelávanie</a:t>
            </a:r>
            <a:endParaRPr lang="sk-SK" sz="3600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Vzdelávanie dospelých</a:t>
            </a: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</a:rPr>
              <a:t>          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sk-SK" sz="1800" b="1" dirty="0" smtClean="0">
                <a:solidFill>
                  <a:srgbClr val="002060"/>
                </a:solidFill>
              </a:rPr>
              <a:t>100 % </a:t>
            </a:r>
            <a:endParaRPr lang="sk-SK" sz="1800" b="1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organizačná podpora        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ostatné rozpočtové kategórie</a:t>
            </a:r>
          </a:p>
          <a:p>
            <a:pPr>
              <a:buFont typeface="Wingdings" pitchFamily="2" charset="2"/>
              <a:buChar char="Ø"/>
              <a:defRPr/>
            </a:pPr>
            <a:endParaRPr lang="sk-SK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 akákoľvek rozpočtová kategória </a:t>
            </a:r>
            <a:r>
              <a:rPr lang="sk-SK" dirty="0">
                <a:solidFill>
                  <a:srgbClr val="002060"/>
                </a:solidFill>
                <a:latin typeface="Trebuchet MS" pitchFamily="34" charset="0"/>
              </a:rPr>
              <a:t>	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špeciálne potreby a      mimoriadne náklady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663950" y="3848100"/>
            <a:ext cx="612775" cy="21431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Right Arrow 10"/>
          <p:cNvSpPr/>
          <p:nvPr/>
        </p:nvSpPr>
        <p:spPr>
          <a:xfrm>
            <a:off x="5162550" y="4927600"/>
            <a:ext cx="612775" cy="21431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016000"/>
            <a:ext cx="76850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	Povolené presuny </a:t>
            </a:r>
            <a:r>
              <a:rPr lang="sk-SK" sz="2800" b="1" dirty="0">
                <a:solidFill>
                  <a:srgbClr val="002060"/>
                </a:solidFill>
                <a:latin typeface="+mj-lt"/>
              </a:rPr>
              <a:t>v rámci rozpočtu</a:t>
            </a:r>
            <a:r>
              <a:rPr lang="sk-SK" sz="2800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sk-SK" sz="1600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16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Školské vzdelávanie</a:t>
            </a:r>
            <a:endParaRPr lang="sk-SK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Vzdelávanie dospelých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</a:rPr>
              <a:t>		</a:t>
            </a: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273550" y="3911600"/>
            <a:ext cx="612775" cy="21431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3111500"/>
            <a:ext cx="3416300" cy="29845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sz="2400" dirty="0" smtClean="0">
                <a:solidFill>
                  <a:srgbClr val="002060"/>
                </a:solidFill>
              </a:rPr>
              <a:t>prostriedky na cestovné náklady, individuálnu podporu a poplatky za kurz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41900" y="3200400"/>
            <a:ext cx="3822700" cy="28956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  <a:r>
              <a:rPr lang="sk-SK" sz="2400" dirty="0" smtClean="0">
                <a:solidFill>
                  <a:srgbClr val="002060"/>
                </a:solidFill>
              </a:rPr>
              <a:t>medzi týmito 3 rozpočtovými kategóriami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8250" y="3403601"/>
            <a:ext cx="105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>
                <a:solidFill>
                  <a:srgbClr val="002060"/>
                </a:solidFill>
              </a:rPr>
              <a:t>   </a:t>
            </a:r>
            <a:r>
              <a:rPr lang="sk-SK" sz="1800" dirty="0" smtClean="0">
                <a:solidFill>
                  <a:srgbClr val="002060"/>
                </a:solidFill>
              </a:rPr>
              <a:t>5</a:t>
            </a: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0%</a:t>
            </a:r>
            <a:endParaRPr lang="sk-SK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2522</TotalTime>
  <Words>697</Words>
  <Application>Microsoft Office PowerPoint</Application>
  <PresentationFormat>On-screen Show (4:3)</PresentationFormat>
  <Paragraphs>224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Erasmus+</vt:lpstr>
      <vt:lpstr> Erasmus+ Sektory vzdelávania a odbornej prípravy </vt:lpstr>
      <vt:lpstr>Slide 3</vt:lpstr>
      <vt:lpstr>Slide 4</vt:lpstr>
      <vt:lpstr>Štruktúra zmluvy medzi príjemcom grantu  a SAAIC-NA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Ďalšie články zmluvy </vt:lpstr>
      <vt:lpstr>Slide 16</vt:lpstr>
      <vt:lpstr>Online jazyková podpora (OLS)</vt:lpstr>
      <vt:lpstr>Slide 18</vt:lpstr>
      <vt:lpstr>Slide 19</vt:lpstr>
      <vt:lpstr>Slide 20</vt:lpstr>
      <vt:lpstr>Slide 21</vt:lpstr>
      <vt:lpstr>Príloha IV. Tabuľky platných sadzieb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jana</cp:lastModifiedBy>
  <cp:revision>324</cp:revision>
  <dcterms:created xsi:type="dcterms:W3CDTF">1601-01-01T00:00:00Z</dcterms:created>
  <dcterms:modified xsi:type="dcterms:W3CDTF">2018-05-28T11:46:27Z</dcterms:modified>
</cp:coreProperties>
</file>