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679" r:id="rId3"/>
    <p:sldMasterId id="2147483655" r:id="rId4"/>
  </p:sldMasterIdLst>
  <p:notesMasterIdLst>
    <p:notesMasterId r:id="rId20"/>
  </p:notesMasterIdLst>
  <p:handoutMasterIdLst>
    <p:handoutMasterId r:id="rId21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B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F4D11-66D2-4E8D-AA76-42EE54B55C9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0C2872E-65DF-4DFF-B6D9-2C413A6339E0}">
      <dgm:prSet custT="1"/>
      <dgm:spPr/>
      <dgm:t>
        <a:bodyPr/>
        <a:lstStyle/>
        <a:p>
          <a:pPr rtl="0"/>
          <a:r>
            <a:rPr lang="sk-SK" sz="2400" b="1" dirty="0" smtClean="0">
              <a:solidFill>
                <a:srgbClr val="AF1B7E"/>
              </a:solidFill>
            </a:rPr>
            <a:t>Moja vzdelávacia cesta:</a:t>
          </a:r>
          <a:endParaRPr lang="sk-SK" sz="2400" dirty="0">
            <a:solidFill>
              <a:srgbClr val="AF1B7E"/>
            </a:solidFill>
          </a:endParaRPr>
        </a:p>
      </dgm:t>
    </dgm:pt>
    <dgm:pt modelId="{AC043C5B-D777-4F62-9759-16CB861BC374}" type="parTrans" cxnId="{7A527EC4-3DA1-47B3-BDF2-49AE45B3C153}">
      <dgm:prSet/>
      <dgm:spPr/>
      <dgm:t>
        <a:bodyPr/>
        <a:lstStyle/>
        <a:p>
          <a:endParaRPr lang="sk-SK"/>
        </a:p>
      </dgm:t>
    </dgm:pt>
    <dgm:pt modelId="{C30E79D5-F063-4F4E-9CC7-795CEDCED025}" type="sibTrans" cxnId="{7A527EC4-3DA1-47B3-BDF2-49AE45B3C153}">
      <dgm:prSet/>
      <dgm:spPr/>
      <dgm:t>
        <a:bodyPr/>
        <a:lstStyle/>
        <a:p>
          <a:endParaRPr lang="sk-SK"/>
        </a:p>
      </dgm:t>
    </dgm:pt>
    <dgm:pt modelId="{C9EA51D6-D828-477D-853F-13FDBC3AA097}">
      <dgm:prSet custT="1"/>
      <dgm:spPr/>
      <dgm:t>
        <a:bodyPr/>
        <a:lstStyle/>
        <a:p>
          <a:pPr rtl="0"/>
          <a:r>
            <a:rPr lang="sk-SK" sz="2400" b="1" dirty="0" smtClean="0"/>
            <a:t>moduly </a:t>
          </a:r>
          <a:r>
            <a:rPr lang="sk-SK" sz="2400" b="1" dirty="0" err="1" smtClean="0"/>
            <a:t>samoštúdia</a:t>
          </a:r>
          <a:endParaRPr lang="sk-SK" sz="2400" dirty="0"/>
        </a:p>
      </dgm:t>
    </dgm:pt>
    <dgm:pt modelId="{5BED069F-F801-4F12-9ADB-714C845CC3F4}" type="parTrans" cxnId="{1B416A32-4CA9-45DE-BFB2-CB617832E721}">
      <dgm:prSet/>
      <dgm:spPr/>
      <dgm:t>
        <a:bodyPr/>
        <a:lstStyle/>
        <a:p>
          <a:endParaRPr lang="sk-SK"/>
        </a:p>
      </dgm:t>
    </dgm:pt>
    <dgm:pt modelId="{4DBE0E78-3003-4594-B143-DEA856ACE1A5}" type="sibTrans" cxnId="{1B416A32-4CA9-45DE-BFB2-CB617832E721}">
      <dgm:prSet/>
      <dgm:spPr/>
      <dgm:t>
        <a:bodyPr/>
        <a:lstStyle/>
        <a:p>
          <a:endParaRPr lang="sk-SK"/>
        </a:p>
      </dgm:t>
    </dgm:pt>
    <dgm:pt modelId="{A7813833-8BD8-4A40-95ED-A78FB9CDAF3D}">
      <dgm:prSet custT="1"/>
      <dgm:spPr/>
      <dgm:t>
        <a:bodyPr/>
        <a:lstStyle/>
        <a:p>
          <a:pPr rtl="0"/>
          <a:r>
            <a:rPr lang="sk-SK" sz="2400" b="1" dirty="0" smtClean="0"/>
            <a:t>vyučovanie naživo</a:t>
          </a:r>
        </a:p>
        <a:p>
          <a:pPr rtl="0"/>
          <a:r>
            <a:rPr lang="sk-SK" sz="2400" b="1" dirty="0" smtClean="0"/>
            <a:t>MOOC</a:t>
          </a:r>
          <a:endParaRPr lang="sk-SK" sz="2400" dirty="0"/>
        </a:p>
      </dgm:t>
    </dgm:pt>
    <dgm:pt modelId="{7F40068D-DF2D-470C-9A7C-552F2746BDC1}" type="parTrans" cxnId="{15A4435E-A9CF-4967-AB58-789B54CF3A70}">
      <dgm:prSet/>
      <dgm:spPr/>
      <dgm:t>
        <a:bodyPr/>
        <a:lstStyle/>
        <a:p>
          <a:endParaRPr lang="sk-SK"/>
        </a:p>
      </dgm:t>
    </dgm:pt>
    <dgm:pt modelId="{232F67EB-F5FC-4653-A819-4ABBCDA4A92C}" type="sibTrans" cxnId="{15A4435E-A9CF-4967-AB58-789B54CF3A70}">
      <dgm:prSet/>
      <dgm:spPr/>
      <dgm:t>
        <a:bodyPr/>
        <a:lstStyle/>
        <a:p>
          <a:endParaRPr lang="sk-SK"/>
        </a:p>
      </dgm:t>
    </dgm:pt>
    <dgm:pt modelId="{5FC3C7B1-53A9-4129-AF8C-F4795A9B9D08}">
      <dgm:prSet custT="1"/>
      <dgm:spPr/>
      <dgm:t>
        <a:bodyPr/>
        <a:lstStyle/>
        <a:p>
          <a:pPr rtl="0"/>
          <a:r>
            <a:rPr lang="sk-SK" sz="2400" b="1" dirty="0" smtClean="0"/>
            <a:t>knižnica MOOC</a:t>
          </a:r>
          <a:endParaRPr lang="sk-SK" sz="2400" dirty="0"/>
        </a:p>
      </dgm:t>
    </dgm:pt>
    <dgm:pt modelId="{37335C03-61F3-44AC-A7C0-58F205C54BCD}" type="parTrans" cxnId="{56A2E373-BDC6-44E2-9683-61629A703561}">
      <dgm:prSet/>
      <dgm:spPr/>
      <dgm:t>
        <a:bodyPr/>
        <a:lstStyle/>
        <a:p>
          <a:endParaRPr lang="sk-SK"/>
        </a:p>
      </dgm:t>
    </dgm:pt>
    <dgm:pt modelId="{22D0C2B5-5981-4053-AD9C-39276A46D420}" type="sibTrans" cxnId="{56A2E373-BDC6-44E2-9683-61629A703561}">
      <dgm:prSet/>
      <dgm:spPr/>
      <dgm:t>
        <a:bodyPr/>
        <a:lstStyle/>
        <a:p>
          <a:endParaRPr lang="sk-SK"/>
        </a:p>
      </dgm:t>
    </dgm:pt>
    <dgm:pt modelId="{143A083F-C7E3-45AB-BF7C-BB3A8676FE93}">
      <dgm:prSet custT="1"/>
      <dgm:spPr/>
      <dgm:t>
        <a:bodyPr/>
        <a:lstStyle/>
        <a:p>
          <a:pPr rtl="0"/>
          <a:r>
            <a:rPr lang="sk-SK" sz="2400" b="1" dirty="0" smtClean="0"/>
            <a:t>Fórum</a:t>
          </a:r>
          <a:endParaRPr lang="sk-SK" sz="2400" dirty="0"/>
        </a:p>
      </dgm:t>
    </dgm:pt>
    <dgm:pt modelId="{2E5C9614-C67A-4F95-BBB2-D5F4C1F8BA18}" type="parTrans" cxnId="{048A4397-2196-46D4-8C3E-FB26CFC52E5D}">
      <dgm:prSet/>
      <dgm:spPr/>
      <dgm:t>
        <a:bodyPr/>
        <a:lstStyle/>
        <a:p>
          <a:endParaRPr lang="sk-SK"/>
        </a:p>
      </dgm:t>
    </dgm:pt>
    <dgm:pt modelId="{C632C3D5-0177-4FCF-9FAF-9CA6DAB1E020}" type="sibTrans" cxnId="{048A4397-2196-46D4-8C3E-FB26CFC52E5D}">
      <dgm:prSet/>
      <dgm:spPr/>
      <dgm:t>
        <a:bodyPr/>
        <a:lstStyle/>
        <a:p>
          <a:endParaRPr lang="sk-SK"/>
        </a:p>
      </dgm:t>
    </dgm:pt>
    <dgm:pt modelId="{70915FC9-87DD-46C0-82A2-64F6D61166D1}">
      <dgm:prSet custT="1"/>
      <dgm:spPr/>
      <dgm:t>
        <a:bodyPr/>
        <a:lstStyle/>
        <a:p>
          <a:pPr rtl="0"/>
          <a:r>
            <a:rPr lang="sk-SK" sz="2400" b="1" dirty="0" smtClean="0"/>
            <a:t>Správy</a:t>
          </a:r>
          <a:endParaRPr lang="sk-SK" sz="2400" b="1" dirty="0"/>
        </a:p>
      </dgm:t>
    </dgm:pt>
    <dgm:pt modelId="{ADCE884A-377C-42BC-AB6F-E02C10D0B1BB}" type="parTrans" cxnId="{DB42BF76-956A-49F7-87B5-469BF0E6E746}">
      <dgm:prSet/>
      <dgm:spPr/>
      <dgm:t>
        <a:bodyPr/>
        <a:lstStyle/>
        <a:p>
          <a:endParaRPr lang="sk-SK"/>
        </a:p>
      </dgm:t>
    </dgm:pt>
    <dgm:pt modelId="{554D87DC-D420-44FE-9D20-07A5FA89C9B4}" type="sibTrans" cxnId="{DB42BF76-956A-49F7-87B5-469BF0E6E746}">
      <dgm:prSet/>
      <dgm:spPr/>
      <dgm:t>
        <a:bodyPr/>
        <a:lstStyle/>
        <a:p>
          <a:endParaRPr lang="sk-SK"/>
        </a:p>
      </dgm:t>
    </dgm:pt>
    <dgm:pt modelId="{7AD8232E-C1C7-477B-AC05-FB98F706E6D9}" type="pres">
      <dgm:prSet presAssocID="{DEEF4D11-66D2-4E8D-AA76-42EE54B55C9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sk-SK"/>
        </a:p>
      </dgm:t>
    </dgm:pt>
    <dgm:pt modelId="{9E30CBB2-75F8-4C20-8A82-810B600E19EA}" type="pres">
      <dgm:prSet presAssocID="{DEEF4D11-66D2-4E8D-AA76-42EE54B55C98}" presName="pyramid" presStyleLbl="node1" presStyleIdx="0" presStyleCnt="1" custLinFactNeighborX="741"/>
      <dgm:spPr/>
    </dgm:pt>
    <dgm:pt modelId="{024CC71B-AC05-4A0C-8942-0A0D2AFAFA5A}" type="pres">
      <dgm:prSet presAssocID="{DEEF4D11-66D2-4E8D-AA76-42EE54B55C98}" presName="theList" presStyleCnt="0"/>
      <dgm:spPr/>
    </dgm:pt>
    <dgm:pt modelId="{A449966B-52F7-4E05-A190-B4A2CA780D41}" type="pres">
      <dgm:prSet presAssocID="{A0C2872E-65DF-4DFF-B6D9-2C413A6339E0}" presName="aNode" presStyleLbl="fgAcc1" presStyleIdx="0" presStyleCnt="6" custScaleX="221682" custScaleY="175550" custLinFactY="-47841" custLinFactNeighborX="-18178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3442404-B2EF-48F7-AAC2-D28FA320A76F}" type="pres">
      <dgm:prSet presAssocID="{A0C2872E-65DF-4DFF-B6D9-2C413A6339E0}" presName="aSpace" presStyleCnt="0"/>
      <dgm:spPr/>
    </dgm:pt>
    <dgm:pt modelId="{B92F6E02-617F-4EFD-AFC0-C9578514E474}" type="pres">
      <dgm:prSet presAssocID="{C9EA51D6-D828-477D-853F-13FDBC3AA097}" presName="aNode" presStyleLbl="fgAcc1" presStyleIdx="1" presStyleCnt="6" custScaleY="224019" custLinFactNeighborX="12242" custLinFactNeighborY="-4038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617AB2C-AD20-4F31-A087-7F0A9EBB29CF}" type="pres">
      <dgm:prSet presAssocID="{C9EA51D6-D828-477D-853F-13FDBC3AA097}" presName="aSpace" presStyleCnt="0"/>
      <dgm:spPr/>
    </dgm:pt>
    <dgm:pt modelId="{BDEC4F4D-74F2-4F57-B71C-0C26BA8DC0E7}" type="pres">
      <dgm:prSet presAssocID="{A7813833-8BD8-4A40-95ED-A78FB9CDAF3D}" presName="aNode" presStyleLbl="fgAcc1" presStyleIdx="2" presStyleCnt="6" custScaleX="128152" custScaleY="281424" custLinFactY="8576" custLinFactNeighborX="-70013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BC389D0-5E87-4F95-B815-2C69AC487E7E}" type="pres">
      <dgm:prSet presAssocID="{A7813833-8BD8-4A40-95ED-A78FB9CDAF3D}" presName="aSpace" presStyleCnt="0"/>
      <dgm:spPr/>
    </dgm:pt>
    <dgm:pt modelId="{3F5B90E6-5524-4B45-962D-8B6A6B1F574D}" type="pres">
      <dgm:prSet presAssocID="{5FC3C7B1-53A9-4129-AF8C-F4795A9B9D08}" presName="aNode" presStyleLbl="fgAcc1" presStyleIdx="3" presStyleCnt="6" custScaleY="150529" custLinFactY="38727" custLinFactNeighborX="9707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05F408A-A6AE-4E52-A5B8-A578AFB455A1}" type="pres">
      <dgm:prSet presAssocID="{5FC3C7B1-53A9-4129-AF8C-F4795A9B9D08}" presName="aSpace" presStyleCnt="0"/>
      <dgm:spPr/>
    </dgm:pt>
    <dgm:pt modelId="{06C10840-AAA5-40CF-A1DF-72909C37D58A}" type="pres">
      <dgm:prSet presAssocID="{143A083F-C7E3-45AB-BF7C-BB3A8676FE93}" presName="aNode" presStyleLbl="fgAcc1" presStyleIdx="4" presStyleCnt="6" custScaleY="148395" custLinFactY="58880" custLinFactNeighborX="-66344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AC42592-3B93-40BD-ACC3-F6E5DC845109}" type="pres">
      <dgm:prSet presAssocID="{143A083F-C7E3-45AB-BF7C-BB3A8676FE93}" presName="aSpace" presStyleCnt="0"/>
      <dgm:spPr/>
    </dgm:pt>
    <dgm:pt modelId="{8F415618-0658-47E6-9418-9B2605F68F80}" type="pres">
      <dgm:prSet presAssocID="{70915FC9-87DD-46C0-82A2-64F6D61166D1}" presName="aNode" presStyleLbl="fgAcc1" presStyleIdx="5" presStyleCnt="6" custScaleY="113966" custLinFactY="81167" custLinFactNeighborX="7172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6D52906-2501-47EA-82AE-CB022B89BBCB}" type="pres">
      <dgm:prSet presAssocID="{70915FC9-87DD-46C0-82A2-64F6D61166D1}" presName="aSpace" presStyleCnt="0"/>
      <dgm:spPr/>
    </dgm:pt>
  </dgm:ptLst>
  <dgm:cxnLst>
    <dgm:cxn modelId="{11F1046A-C0A0-48DD-B6BA-58E94AB2EA0A}" type="presOf" srcId="{DEEF4D11-66D2-4E8D-AA76-42EE54B55C98}" destId="{7AD8232E-C1C7-477B-AC05-FB98F706E6D9}" srcOrd="0" destOrd="0" presId="urn:microsoft.com/office/officeart/2005/8/layout/pyramid2"/>
    <dgm:cxn modelId="{9421C35B-DD23-47A7-8C78-188879960BF0}" type="presOf" srcId="{70915FC9-87DD-46C0-82A2-64F6D61166D1}" destId="{8F415618-0658-47E6-9418-9B2605F68F80}" srcOrd="0" destOrd="0" presId="urn:microsoft.com/office/officeart/2005/8/layout/pyramid2"/>
    <dgm:cxn modelId="{7A527EC4-3DA1-47B3-BDF2-49AE45B3C153}" srcId="{DEEF4D11-66D2-4E8D-AA76-42EE54B55C98}" destId="{A0C2872E-65DF-4DFF-B6D9-2C413A6339E0}" srcOrd="0" destOrd="0" parTransId="{AC043C5B-D777-4F62-9759-16CB861BC374}" sibTransId="{C30E79D5-F063-4F4E-9CC7-795CEDCED025}"/>
    <dgm:cxn modelId="{1B416A32-4CA9-45DE-BFB2-CB617832E721}" srcId="{DEEF4D11-66D2-4E8D-AA76-42EE54B55C98}" destId="{C9EA51D6-D828-477D-853F-13FDBC3AA097}" srcOrd="1" destOrd="0" parTransId="{5BED069F-F801-4F12-9ADB-714C845CC3F4}" sibTransId="{4DBE0E78-3003-4594-B143-DEA856ACE1A5}"/>
    <dgm:cxn modelId="{6C665470-A040-469D-90B5-C6D83037C068}" type="presOf" srcId="{143A083F-C7E3-45AB-BF7C-BB3A8676FE93}" destId="{06C10840-AAA5-40CF-A1DF-72909C37D58A}" srcOrd="0" destOrd="0" presId="urn:microsoft.com/office/officeart/2005/8/layout/pyramid2"/>
    <dgm:cxn modelId="{048A4397-2196-46D4-8C3E-FB26CFC52E5D}" srcId="{DEEF4D11-66D2-4E8D-AA76-42EE54B55C98}" destId="{143A083F-C7E3-45AB-BF7C-BB3A8676FE93}" srcOrd="4" destOrd="0" parTransId="{2E5C9614-C67A-4F95-BBB2-D5F4C1F8BA18}" sibTransId="{C632C3D5-0177-4FCF-9FAF-9CA6DAB1E020}"/>
    <dgm:cxn modelId="{E080C25F-2437-403A-8E88-CF908995EFDE}" type="presOf" srcId="{A0C2872E-65DF-4DFF-B6D9-2C413A6339E0}" destId="{A449966B-52F7-4E05-A190-B4A2CA780D41}" srcOrd="0" destOrd="0" presId="urn:microsoft.com/office/officeart/2005/8/layout/pyramid2"/>
    <dgm:cxn modelId="{F9D2A522-6B27-4586-B8CA-2EF767F2ABAA}" type="presOf" srcId="{C9EA51D6-D828-477D-853F-13FDBC3AA097}" destId="{B92F6E02-617F-4EFD-AFC0-C9578514E474}" srcOrd="0" destOrd="0" presId="urn:microsoft.com/office/officeart/2005/8/layout/pyramid2"/>
    <dgm:cxn modelId="{B0022A76-71CE-40D0-BF7F-9C4F18E3EE39}" type="presOf" srcId="{A7813833-8BD8-4A40-95ED-A78FB9CDAF3D}" destId="{BDEC4F4D-74F2-4F57-B71C-0C26BA8DC0E7}" srcOrd="0" destOrd="0" presId="urn:microsoft.com/office/officeart/2005/8/layout/pyramid2"/>
    <dgm:cxn modelId="{AB6846B1-BCF4-4F38-AA24-5B93D6C1EC9D}" type="presOf" srcId="{5FC3C7B1-53A9-4129-AF8C-F4795A9B9D08}" destId="{3F5B90E6-5524-4B45-962D-8B6A6B1F574D}" srcOrd="0" destOrd="0" presId="urn:microsoft.com/office/officeart/2005/8/layout/pyramid2"/>
    <dgm:cxn modelId="{15A4435E-A9CF-4967-AB58-789B54CF3A70}" srcId="{DEEF4D11-66D2-4E8D-AA76-42EE54B55C98}" destId="{A7813833-8BD8-4A40-95ED-A78FB9CDAF3D}" srcOrd="2" destOrd="0" parTransId="{7F40068D-DF2D-470C-9A7C-552F2746BDC1}" sibTransId="{232F67EB-F5FC-4653-A819-4ABBCDA4A92C}"/>
    <dgm:cxn modelId="{56A2E373-BDC6-44E2-9683-61629A703561}" srcId="{DEEF4D11-66D2-4E8D-AA76-42EE54B55C98}" destId="{5FC3C7B1-53A9-4129-AF8C-F4795A9B9D08}" srcOrd="3" destOrd="0" parTransId="{37335C03-61F3-44AC-A7C0-58F205C54BCD}" sibTransId="{22D0C2B5-5981-4053-AD9C-39276A46D420}"/>
    <dgm:cxn modelId="{DB42BF76-956A-49F7-87B5-469BF0E6E746}" srcId="{DEEF4D11-66D2-4E8D-AA76-42EE54B55C98}" destId="{70915FC9-87DD-46C0-82A2-64F6D61166D1}" srcOrd="5" destOrd="0" parTransId="{ADCE884A-377C-42BC-AB6F-E02C10D0B1BB}" sibTransId="{554D87DC-D420-44FE-9D20-07A5FA89C9B4}"/>
    <dgm:cxn modelId="{4B0CEA8C-4F5E-4D12-8263-24DE77EDA662}" type="presParOf" srcId="{7AD8232E-C1C7-477B-AC05-FB98F706E6D9}" destId="{9E30CBB2-75F8-4C20-8A82-810B600E19EA}" srcOrd="0" destOrd="0" presId="urn:microsoft.com/office/officeart/2005/8/layout/pyramid2"/>
    <dgm:cxn modelId="{AC22EB28-E95E-4DAD-9A7F-31D75B205A67}" type="presParOf" srcId="{7AD8232E-C1C7-477B-AC05-FB98F706E6D9}" destId="{024CC71B-AC05-4A0C-8942-0A0D2AFAFA5A}" srcOrd="1" destOrd="0" presId="urn:microsoft.com/office/officeart/2005/8/layout/pyramid2"/>
    <dgm:cxn modelId="{9D052BCF-62D1-44F4-8D18-1C7A40595A85}" type="presParOf" srcId="{024CC71B-AC05-4A0C-8942-0A0D2AFAFA5A}" destId="{A449966B-52F7-4E05-A190-B4A2CA780D41}" srcOrd="0" destOrd="0" presId="urn:microsoft.com/office/officeart/2005/8/layout/pyramid2"/>
    <dgm:cxn modelId="{8B4B535C-E3D6-4B1B-9D62-AB625F45E3CA}" type="presParOf" srcId="{024CC71B-AC05-4A0C-8942-0A0D2AFAFA5A}" destId="{43442404-B2EF-48F7-AAC2-D28FA320A76F}" srcOrd="1" destOrd="0" presId="urn:microsoft.com/office/officeart/2005/8/layout/pyramid2"/>
    <dgm:cxn modelId="{D435ABBD-524A-4720-B81D-75B4C77B0260}" type="presParOf" srcId="{024CC71B-AC05-4A0C-8942-0A0D2AFAFA5A}" destId="{B92F6E02-617F-4EFD-AFC0-C9578514E474}" srcOrd="2" destOrd="0" presId="urn:microsoft.com/office/officeart/2005/8/layout/pyramid2"/>
    <dgm:cxn modelId="{93F8142B-5712-4666-AAE7-37B02F25F803}" type="presParOf" srcId="{024CC71B-AC05-4A0C-8942-0A0D2AFAFA5A}" destId="{9617AB2C-AD20-4F31-A087-7F0A9EBB29CF}" srcOrd="3" destOrd="0" presId="urn:microsoft.com/office/officeart/2005/8/layout/pyramid2"/>
    <dgm:cxn modelId="{E93EE09E-CC2D-4CCB-A7C6-C734E5E639B8}" type="presParOf" srcId="{024CC71B-AC05-4A0C-8942-0A0D2AFAFA5A}" destId="{BDEC4F4D-74F2-4F57-B71C-0C26BA8DC0E7}" srcOrd="4" destOrd="0" presId="urn:microsoft.com/office/officeart/2005/8/layout/pyramid2"/>
    <dgm:cxn modelId="{87DC76BE-7F30-46C4-BB97-8D20283B250C}" type="presParOf" srcId="{024CC71B-AC05-4A0C-8942-0A0D2AFAFA5A}" destId="{FBC389D0-5E87-4F95-B815-2C69AC487E7E}" srcOrd="5" destOrd="0" presId="urn:microsoft.com/office/officeart/2005/8/layout/pyramid2"/>
    <dgm:cxn modelId="{6CD6F9E5-3EAC-4FC2-9ED7-8C5E8AB063F3}" type="presParOf" srcId="{024CC71B-AC05-4A0C-8942-0A0D2AFAFA5A}" destId="{3F5B90E6-5524-4B45-962D-8B6A6B1F574D}" srcOrd="6" destOrd="0" presId="urn:microsoft.com/office/officeart/2005/8/layout/pyramid2"/>
    <dgm:cxn modelId="{FE32FB44-EA53-4E0F-AA0E-49F97C751FB9}" type="presParOf" srcId="{024CC71B-AC05-4A0C-8942-0A0D2AFAFA5A}" destId="{005F408A-A6AE-4E52-A5B8-A578AFB455A1}" srcOrd="7" destOrd="0" presId="urn:microsoft.com/office/officeart/2005/8/layout/pyramid2"/>
    <dgm:cxn modelId="{E5AA1D7B-A61C-4A9F-8CFF-A34FAA3BF02F}" type="presParOf" srcId="{024CC71B-AC05-4A0C-8942-0A0D2AFAFA5A}" destId="{06C10840-AAA5-40CF-A1DF-72909C37D58A}" srcOrd="8" destOrd="0" presId="urn:microsoft.com/office/officeart/2005/8/layout/pyramid2"/>
    <dgm:cxn modelId="{D181D096-ABB2-423B-A0FE-2AEE7169D768}" type="presParOf" srcId="{024CC71B-AC05-4A0C-8942-0A0D2AFAFA5A}" destId="{7AC42592-3B93-40BD-ACC3-F6E5DC845109}" srcOrd="9" destOrd="0" presId="urn:microsoft.com/office/officeart/2005/8/layout/pyramid2"/>
    <dgm:cxn modelId="{9817AF15-7F2A-439E-BF69-A5EF420BCCF8}" type="presParOf" srcId="{024CC71B-AC05-4A0C-8942-0A0D2AFAFA5A}" destId="{8F415618-0658-47E6-9418-9B2605F68F80}" srcOrd="10" destOrd="0" presId="urn:microsoft.com/office/officeart/2005/8/layout/pyramid2"/>
    <dgm:cxn modelId="{B5459279-8B6F-471C-8663-E93C56736403}" type="presParOf" srcId="{024CC71B-AC05-4A0C-8942-0A0D2AFAFA5A}" destId="{A6D52906-2501-47EA-82AE-CB022B89BBCB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30CBB2-75F8-4C20-8A82-810B600E19EA}">
      <dsp:nvSpPr>
        <dsp:cNvPr id="0" name=""/>
        <dsp:cNvSpPr/>
      </dsp:nvSpPr>
      <dsp:spPr>
        <a:xfrm>
          <a:off x="439465" y="0"/>
          <a:ext cx="4010000" cy="4010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9966B-52F7-4E05-A190-B4A2CA780D41}">
      <dsp:nvSpPr>
        <dsp:cNvPr id="0" name=""/>
        <dsp:cNvSpPr/>
      </dsp:nvSpPr>
      <dsp:spPr>
        <a:xfrm>
          <a:off x="355121" y="237515"/>
          <a:ext cx="5778141" cy="481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>
              <a:solidFill>
                <a:srgbClr val="AF1B7E"/>
              </a:solidFill>
            </a:rPr>
            <a:t>Moja vzdelávacia cesta:</a:t>
          </a:r>
          <a:endParaRPr lang="sk-SK" sz="2400" kern="1200" dirty="0">
            <a:solidFill>
              <a:srgbClr val="AF1B7E"/>
            </a:solidFill>
          </a:endParaRPr>
        </a:p>
      </dsp:txBody>
      <dsp:txXfrm>
        <a:off x="355121" y="237515"/>
        <a:ext cx="5778141" cy="481219"/>
      </dsp:txXfrm>
    </dsp:sp>
    <dsp:sp modelId="{B92F6E02-617F-4EFD-AFC0-C9578514E474}">
      <dsp:nvSpPr>
        <dsp:cNvPr id="0" name=""/>
        <dsp:cNvSpPr/>
      </dsp:nvSpPr>
      <dsp:spPr>
        <a:xfrm>
          <a:off x="2733839" y="904569"/>
          <a:ext cx="2606500" cy="614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/>
            <a:t>moduly </a:t>
          </a:r>
          <a:r>
            <a:rPr lang="sk-SK" sz="2400" b="1" kern="1200" dirty="0" err="1" smtClean="0"/>
            <a:t>samoštúdia</a:t>
          </a:r>
          <a:endParaRPr lang="sk-SK" sz="2400" kern="1200" dirty="0"/>
        </a:p>
      </dsp:txBody>
      <dsp:txXfrm>
        <a:off x="2733839" y="904569"/>
        <a:ext cx="2606500" cy="614083"/>
      </dsp:txXfrm>
    </dsp:sp>
    <dsp:sp modelId="{BDEC4F4D-74F2-4F57-B71C-0C26BA8DC0E7}">
      <dsp:nvSpPr>
        <dsp:cNvPr id="0" name=""/>
        <dsp:cNvSpPr/>
      </dsp:nvSpPr>
      <dsp:spPr>
        <a:xfrm>
          <a:off x="222971" y="1624529"/>
          <a:ext cx="3340281" cy="7714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/>
            <a:t>vyučovanie naživo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/>
            <a:t>MOOC</a:t>
          </a:r>
          <a:endParaRPr lang="sk-SK" sz="2400" kern="1200" dirty="0"/>
        </a:p>
      </dsp:txBody>
      <dsp:txXfrm>
        <a:off x="222971" y="1624529"/>
        <a:ext cx="3340281" cy="771442"/>
      </dsp:txXfrm>
    </dsp:sp>
    <dsp:sp modelId="{3F5B90E6-5524-4B45-962D-8B6A6B1F574D}">
      <dsp:nvSpPr>
        <dsp:cNvPr id="0" name=""/>
        <dsp:cNvSpPr/>
      </dsp:nvSpPr>
      <dsp:spPr>
        <a:xfrm>
          <a:off x="2667764" y="2512887"/>
          <a:ext cx="2606500" cy="412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/>
            <a:t>knižnica MOOC</a:t>
          </a:r>
          <a:endParaRPr lang="sk-SK" sz="2400" kern="1200" dirty="0"/>
        </a:p>
      </dsp:txBody>
      <dsp:txXfrm>
        <a:off x="2667764" y="2512887"/>
        <a:ext cx="2606500" cy="412631"/>
      </dsp:txXfrm>
    </dsp:sp>
    <dsp:sp modelId="{06C10840-AAA5-40CF-A1DF-72909C37D58A}">
      <dsp:nvSpPr>
        <dsp:cNvPr id="0" name=""/>
        <dsp:cNvSpPr/>
      </dsp:nvSpPr>
      <dsp:spPr>
        <a:xfrm>
          <a:off x="685495" y="3015027"/>
          <a:ext cx="2606500" cy="4067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/>
            <a:t>Fórum</a:t>
          </a:r>
          <a:endParaRPr lang="sk-SK" sz="2400" kern="1200" dirty="0"/>
        </a:p>
      </dsp:txBody>
      <dsp:txXfrm>
        <a:off x="685495" y="3015027"/>
        <a:ext cx="2606500" cy="406781"/>
      </dsp:txXfrm>
    </dsp:sp>
    <dsp:sp modelId="{8F415618-0658-47E6-9418-9B2605F68F80}">
      <dsp:nvSpPr>
        <dsp:cNvPr id="0" name=""/>
        <dsp:cNvSpPr/>
      </dsp:nvSpPr>
      <dsp:spPr>
        <a:xfrm>
          <a:off x="2601689" y="3517168"/>
          <a:ext cx="2606500" cy="3124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/>
            <a:t>Správy</a:t>
          </a:r>
          <a:endParaRPr lang="sk-SK" sz="2400" b="1" kern="1200" dirty="0"/>
        </a:p>
      </dsp:txBody>
      <dsp:txXfrm>
        <a:off x="2601689" y="3517168"/>
        <a:ext cx="2606500" cy="312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875EE-71E0-414F-8AF7-ACE546D50833}" type="datetimeFigureOut">
              <a:rPr lang="sk-SK" smtClean="0"/>
              <a:pPr/>
              <a:t>28.5.2018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586E9-FA2A-493D-9B4F-E2119E236C2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BAEBD-5F26-43BF-82EC-B2B6C07A42CA}" type="datetimeFigureOut">
              <a:rPr lang="sk-SK" smtClean="0"/>
              <a:pPr/>
              <a:t>28.5.2018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EF697-9A6F-4356-81BB-8B9D5C42CB9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2325-F199-4BE1-AF70-46F484ED96E3}" type="datetimeFigureOut">
              <a:rPr lang="sk-SK" smtClean="0"/>
              <a:pPr/>
              <a:t>28.5.2018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52CC-9971-48E7-95A7-A3456B5C7D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ectangle 7"/>
          <p:cNvSpPr/>
          <p:nvPr userDrawn="1"/>
        </p:nvSpPr>
        <p:spPr>
          <a:xfrm>
            <a:off x="251520" y="5949280"/>
            <a:ext cx="871296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Picture 8" descr="Erasmus+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5754007"/>
            <a:ext cx="2448272" cy="699329"/>
          </a:xfrm>
          <a:prstGeom prst="rect">
            <a:avLst/>
          </a:prstGeom>
        </p:spPr>
      </p:pic>
      <p:pic>
        <p:nvPicPr>
          <p:cNvPr id="10" name="Picture 9" descr="saaic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80312" y="5877272"/>
            <a:ext cx="1431896" cy="50881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72008"/>
            <a:ext cx="9144000" cy="528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6435-2E69-45E6-B04F-076EEF05D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402A-0380-46D4-B216-D264CE1B5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aic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1512168" cy="57606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k-SK" dirty="0"/>
          </a:p>
        </p:txBody>
      </p:sp>
      <p:pic>
        <p:nvPicPr>
          <p:cNvPr id="13" name="Picture 12" descr="Erasmus+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119854" y="188640"/>
            <a:ext cx="2773010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D1CA4-6281-4088-957F-FFF88B6BFA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3E56-5393-48DC-B7F9-5618A2E86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11051-305A-4F92-8959-D386F1D8B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FCA36-78E4-4C4D-AF92-4870CD779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2ABE0-C3AA-4A03-A9D4-DE5C357C0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0FC8B-E1F8-41D9-9279-C9A1502F2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F2D0A-FEF3-4B89-9A70-8652886B35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6132-3C96-45CE-B0BA-DEDE80FAE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49C3F-0A00-4E2D-BD46-779F84757E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6435-2E69-45E6-B04F-076EEF05D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pic>
        <p:nvPicPr>
          <p:cNvPr id="8" name="Picture 7" descr="saaic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907704" y="6309320"/>
            <a:ext cx="864096" cy="307048"/>
          </a:xfrm>
          <a:prstGeom prst="rect">
            <a:avLst/>
          </a:prstGeom>
        </p:spPr>
      </p:pic>
      <p:pic>
        <p:nvPicPr>
          <p:cNvPr id="9" name="Picture 8" descr="30_rokov_300dpi_png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40352" y="5445224"/>
            <a:ext cx="1296886" cy="1296886"/>
          </a:xfrm>
          <a:prstGeom prst="rect">
            <a:avLst/>
          </a:prstGeom>
        </p:spPr>
      </p:pic>
      <p:pic>
        <p:nvPicPr>
          <p:cNvPr id="12" name="Picture 11" descr="EU flag-Erasmus+_vect_NEG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51520" y="6237312"/>
            <a:ext cx="1440160" cy="4108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402A-0380-46D4-B216-D264CE1B5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D1CA4-6281-4088-957F-FFF88B6BFA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3E56-5393-48DC-B7F9-5618A2E86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11051-305A-4F92-8959-D386F1D8B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FCA36-78E4-4C4D-AF92-4870CD779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2ABE0-C3AA-4A03-A9D4-DE5C357C0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0FC8B-E1F8-41D9-9279-C9A1502F2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F2D0A-FEF3-4B89-9A70-8652886B35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6132-3C96-45CE-B0BA-DEDE80FAE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49C3F-0A00-4E2D-BD46-779F84757E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aaic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907704" y="6309320"/>
            <a:ext cx="864096" cy="307048"/>
          </a:xfrm>
          <a:prstGeom prst="rect">
            <a:avLst/>
          </a:prstGeom>
        </p:spPr>
      </p:pic>
      <p:pic>
        <p:nvPicPr>
          <p:cNvPr id="9" name="Picture 8" descr="30_rokov_300dpi_png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40352" y="5445224"/>
            <a:ext cx="1296886" cy="1296886"/>
          </a:xfrm>
          <a:prstGeom prst="rect">
            <a:avLst/>
          </a:prstGeom>
        </p:spPr>
      </p:pic>
      <p:pic>
        <p:nvPicPr>
          <p:cNvPr id="12" name="Picture 11" descr="EU flag-Erasmus+_vect_NEG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51520" y="6237312"/>
            <a:ext cx="1440160" cy="41082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pic>
        <p:nvPicPr>
          <p:cNvPr id="8" name="Picture 7" descr="saaic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907704" y="6309320"/>
            <a:ext cx="864096" cy="307048"/>
          </a:xfrm>
          <a:prstGeom prst="rect">
            <a:avLst/>
          </a:prstGeom>
        </p:spPr>
      </p:pic>
      <p:pic>
        <p:nvPicPr>
          <p:cNvPr id="9" name="Picture 8" descr="30_rokov_300dpi_png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40352" y="5445224"/>
            <a:ext cx="1296886" cy="1296886"/>
          </a:xfrm>
          <a:prstGeom prst="rect">
            <a:avLst/>
          </a:prstGeom>
        </p:spPr>
      </p:pic>
      <p:pic>
        <p:nvPicPr>
          <p:cNvPr id="12" name="Picture 11" descr="EU flag-Erasmus+_vect_NEG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51520" y="6237312"/>
            <a:ext cx="1440160" cy="4108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pic>
        <p:nvPicPr>
          <p:cNvPr id="8" name="Picture 7" descr="saaic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907704" y="6309320"/>
            <a:ext cx="864096" cy="307048"/>
          </a:xfrm>
          <a:prstGeom prst="rect">
            <a:avLst/>
          </a:prstGeom>
        </p:spPr>
      </p:pic>
      <p:pic>
        <p:nvPicPr>
          <p:cNvPr id="9" name="Picture 8" descr="30_rokov_300dpi_png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40352" y="5445224"/>
            <a:ext cx="1296886" cy="1296886"/>
          </a:xfrm>
          <a:prstGeom prst="rect">
            <a:avLst/>
          </a:prstGeom>
        </p:spPr>
      </p:pic>
      <p:pic>
        <p:nvPicPr>
          <p:cNvPr id="12" name="Picture 11" descr="EU flag-Erasmus+_vect_NEG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51520" y="6237312"/>
            <a:ext cx="1440160" cy="4108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1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1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2325-F199-4BE1-AF70-46F484ED96E3}" type="datetimeFigureOut">
              <a:rPr lang="sk-SK" smtClean="0"/>
              <a:pPr/>
              <a:t>28.5.2018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F52CC-9971-48E7-95A7-A3456B5C7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1514B-B167-40CF-AE11-EA84B9747AEB}" type="datetimeFigureOut">
              <a:rPr lang="sk-SK" smtClean="0"/>
              <a:t>28.5.2018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CED2-A3D3-4064-BFA1-F262E7402DC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3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fld id="{4B6C9498-C7AD-4898-B0AC-A2C4B1EB3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10" descr="saaic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988" y="182563"/>
            <a:ext cx="2055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Erasmus+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95875" y="0"/>
            <a:ext cx="37734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3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fld id="{4B6C9498-C7AD-4898-B0AC-A2C4B1EB3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10" descr="saaic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988" y="182563"/>
            <a:ext cx="2055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Erasmus+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95875" y="0"/>
            <a:ext cx="37734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160239"/>
          </a:xfrm>
        </p:spPr>
        <p:txBody>
          <a:bodyPr>
            <a:normAutofit fontScale="90000"/>
          </a:bodyPr>
          <a:lstStyle/>
          <a:p>
            <a:r>
              <a:rPr lang="sk-SK" sz="48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sk-SK" sz="48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sk-SK" sz="4800" b="1" dirty="0" smtClean="0">
                <a:solidFill>
                  <a:srgbClr val="002060"/>
                </a:solidFill>
                <a:cs typeface="Times New Roman" pitchFamily="18" charset="0"/>
              </a:rPr>
              <a:t>Informačné </a:t>
            </a:r>
            <a:r>
              <a:rPr lang="sk-SK" sz="4800" b="1" dirty="0" smtClean="0">
                <a:solidFill>
                  <a:srgbClr val="002060"/>
                </a:solidFill>
                <a:cs typeface="Times New Roman" pitchFamily="18" charset="0"/>
              </a:rPr>
              <a:t>nástroje </a:t>
            </a:r>
            <a:br>
              <a:rPr lang="sk-SK" sz="48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sk-SK" sz="4800" b="1" dirty="0" smtClean="0">
                <a:solidFill>
                  <a:srgbClr val="002060"/>
                </a:solidFill>
                <a:cs typeface="Times New Roman" pitchFamily="18" charset="0"/>
              </a:rPr>
              <a:t>Európskej komisie</a:t>
            </a:r>
            <a:endParaRPr lang="sk-SK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6264696" cy="264184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sk-SK" sz="4000" b="1" dirty="0" smtClean="0">
                <a:solidFill>
                  <a:srgbClr val="AF1B7E"/>
                </a:solidFill>
              </a:rPr>
              <a:t>Mobility Tool +</a:t>
            </a:r>
          </a:p>
          <a:p>
            <a:pPr>
              <a:defRPr/>
            </a:pPr>
            <a:endParaRPr lang="sk-SK" sz="2800" b="1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Online </a:t>
            </a:r>
            <a:r>
              <a:rPr lang="sk-SK" sz="3600" b="1" dirty="0" err="1" smtClean="0">
                <a:solidFill>
                  <a:schemeClr val="accent1">
                    <a:lumMod val="75000"/>
                  </a:schemeClr>
                </a:solidFill>
              </a:rPr>
              <a:t>Language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3600" b="1" dirty="0" err="1" smtClean="0">
                <a:solidFill>
                  <a:schemeClr val="accent1">
                    <a:lumMod val="75000"/>
                  </a:schemeClr>
                </a:solidFill>
              </a:rPr>
              <a:t>Support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 (OLS) – </a:t>
            </a:r>
          </a:p>
          <a:p>
            <a:pPr>
              <a:defRPr/>
            </a:pP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Jazyková podpora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Testovanie/Hodnotenie </a:t>
            </a: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jazykových kompetencií </a:t>
            </a:r>
            <a:r>
              <a:rPr lang="sk-SK" altLang="en-US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dirty="0" smtClean="0">
                <a:solidFill>
                  <a:srgbClr val="00B0F0"/>
                </a:solidFill>
                <a:latin typeface="Calibri" pitchFamily="34" charset="0"/>
              </a:rPr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088832" cy="3577952"/>
          </a:xfrm>
        </p:spPr>
        <p:txBody>
          <a:bodyPr>
            <a:normAutofit/>
          </a:bodyPr>
          <a:lstStyle/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testovanie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sa robí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itchFamily="34" charset="0"/>
              </a:rPr>
              <a:t>až po ukončení výberového procesu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v organizácii príjemcu grantu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príjemca grantu pridelí žiakovi licenciu -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itchFamily="34" charset="0"/>
              </a:rPr>
              <a:t>tá istá licencia aj pre úvodné, aj záverečné testovanie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žiak a vysielajúca inštitúcia dostanú automaticky výsledok testu – reálna jazyková úroveň žiaka</a:t>
            </a:r>
          </a:p>
          <a:p>
            <a:endParaRPr lang="sk-SK" sz="2400" dirty="0"/>
          </a:p>
        </p:txBody>
      </p:sp>
      <p:pic>
        <p:nvPicPr>
          <p:cNvPr id="4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676330" cy="62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96144"/>
          </a:xfrm>
        </p:spPr>
        <p:txBody>
          <a:bodyPr>
            <a:noAutofit/>
          </a:bodyPr>
          <a:lstStyle/>
          <a:p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Testovanie/Hodnotenie </a:t>
            </a: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jazykových kompetencií  </a:t>
            </a:r>
            <a:r>
              <a:rPr lang="sk-SK" altLang="en-US" sz="3600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sk-SK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6800800" cy="4248472"/>
          </a:xfrm>
        </p:spPr>
        <p:txBody>
          <a:bodyPr>
            <a:normAutofit fontScale="40000" lnSpcReduction="2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endParaRPr lang="sk-SK" altLang="en-US" sz="4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sk-SK" altLang="en-US" sz="4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test </a:t>
            </a: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trvá </a:t>
            </a:r>
            <a:r>
              <a:rPr lang="sk-SK" altLang="en-US" sz="5000" b="1" dirty="0" smtClean="0">
                <a:solidFill>
                  <a:srgbClr val="AF1B7E"/>
                </a:solidFill>
                <a:latin typeface="Calibri" pitchFamily="34" charset="0"/>
              </a:rPr>
              <a:t>40 – 50 minút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prispôsobuje sa jazykovej úrovni študenta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k-SK" altLang="en-US" sz="5000" b="1" dirty="0" smtClean="0">
                <a:solidFill>
                  <a:srgbClr val="AF1B7E"/>
                </a:solidFill>
                <a:latin typeface="Calibri" pitchFamily="34" charset="0"/>
              </a:rPr>
              <a:t>5 sekcií</a:t>
            </a: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, poradie sekcií sa meniť nedá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testovanie sa dá po ukončení </a:t>
            </a: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každej </a:t>
            </a: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sekcie </a:t>
            </a: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uložiť a pokračovať </a:t>
            </a: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neskôr</a:t>
            </a:r>
            <a:endParaRPr lang="sk-SK" altLang="en-US" sz="5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indent="-342900" algn="just"/>
            <a:endParaRPr lang="sk-SK" altLang="en-US" sz="5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70 otázok- </a:t>
            </a:r>
            <a:r>
              <a:rPr lang="sk-SK" altLang="en-US" sz="5000" b="1" dirty="0" smtClean="0">
                <a:solidFill>
                  <a:srgbClr val="AF1B7E"/>
                </a:solidFill>
                <a:latin typeface="Calibri" pitchFamily="34" charset="0"/>
              </a:rPr>
              <a:t>5 sekcií:</a:t>
            </a:r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	</a:t>
            </a:r>
          </a:p>
          <a:p>
            <a:pPr marL="342900" indent="-342900" algn="just"/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→  gramatika – 20 otázok</a:t>
            </a:r>
          </a:p>
          <a:p>
            <a:pPr marL="342900" indent="-342900" algn="just"/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→  slovná zásoba – 15 otázok</a:t>
            </a:r>
          </a:p>
          <a:p>
            <a:pPr marL="342900" indent="-342900" algn="just"/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→  základné frázy – 15 otázok</a:t>
            </a:r>
          </a:p>
          <a:p>
            <a:pPr marL="342900" indent="-342900" algn="just"/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→  počúvanie s porozumením – 10 otázok</a:t>
            </a:r>
          </a:p>
          <a:p>
            <a:pPr marL="342900" indent="-342900" algn="just"/>
            <a:r>
              <a:rPr lang="sk-SK" altLang="en-US" sz="5000" b="1" dirty="0" smtClean="0">
                <a:solidFill>
                  <a:srgbClr val="002060"/>
                </a:solidFill>
                <a:latin typeface="Calibri" pitchFamily="34" charset="0"/>
              </a:rPr>
              <a:t>→  čítanie s porozumením – 10 otázok</a:t>
            </a:r>
          </a:p>
          <a:p>
            <a:endParaRPr lang="sk-SK" dirty="0"/>
          </a:p>
        </p:txBody>
      </p:sp>
      <p:pic>
        <p:nvPicPr>
          <p:cNvPr id="4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676330" cy="62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              </a:t>
            </a: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On-line </a:t>
            </a: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jazykové kurzy</a:t>
            </a:r>
            <a:r>
              <a:rPr lang="sk-SK" altLang="en-US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dirty="0" smtClean="0">
                <a:solidFill>
                  <a:srgbClr val="00B0F0"/>
                </a:solidFill>
                <a:latin typeface="Calibri" pitchFamily="34" charset="0"/>
              </a:rPr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016824" cy="4154016"/>
          </a:xfrm>
        </p:spPr>
        <p:txBody>
          <a:bodyPr>
            <a:normAutofit fontScale="92500"/>
          </a:bodyPr>
          <a:lstStyle/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 príjemca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grantu pridelí žiakovi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itchFamily="34" charset="0"/>
              </a:rPr>
              <a:t>licenciu</a:t>
            </a:r>
          </a:p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 dĺžka kurzu (platnosť licencie) = rovnaká ako dĺžka mobility, ktorú si žiak uvedie vo svojom profile –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itchFamily="34" charset="0"/>
              </a:rPr>
              <a:t>počíta sa od prvého prihlásenia na kurz</a:t>
            </a:r>
          </a:p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 licencia </a:t>
            </a:r>
            <a:r>
              <a:rPr lang="sk-SK" alt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expiruje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po 1 mesiaci, ak ju žiak nepoužije.</a:t>
            </a:r>
          </a:p>
          <a:p>
            <a:pPr algn="just">
              <a:buFont typeface="Wingdings" pitchFamily="2" charset="2"/>
              <a:buChar char="§"/>
            </a:pPr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 odporúča sa venovať kurzu aspoň 2 hodiny týždenne</a:t>
            </a:r>
          </a:p>
          <a:p>
            <a:endParaRPr lang="sk-SK" dirty="0"/>
          </a:p>
        </p:txBody>
      </p:sp>
      <p:pic>
        <p:nvPicPr>
          <p:cNvPr id="4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12776"/>
            <a:ext cx="676330" cy="62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  <a:t>On-line </a:t>
            </a:r>
            <a: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  <a:t>jazykové kurzy</a:t>
            </a:r>
            <a:r>
              <a:rPr lang="sk-SK" altLang="en-US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dirty="0" smtClean="0">
                <a:solidFill>
                  <a:srgbClr val="00B0F0"/>
                </a:solidFill>
                <a:latin typeface="Calibri" pitchFamily="34" charset="0"/>
              </a:rPr>
            </a:br>
            <a:endParaRPr lang="sk-SK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755576" y="1628800"/>
          <a:ext cx="7016824" cy="40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Testovanie/Hodnotenie </a:t>
            </a: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jazykových kompetencií</a:t>
            </a:r>
            <a:r>
              <a:rPr lang="sk-SK" altLang="en-US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6944816" cy="4010000"/>
          </a:xfrm>
        </p:spPr>
        <p:txBody>
          <a:bodyPr>
            <a:normAutofit fontScale="92500"/>
          </a:bodyPr>
          <a:lstStyle/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Záverečné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povinné testovanie</a:t>
            </a:r>
          </a:p>
          <a:p>
            <a:pPr algn="just">
              <a:buFontTx/>
              <a:buChar char="•"/>
            </a:pPr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  žiakovi príde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itchFamily="34" charset="0"/>
              </a:rPr>
              <a:t>výzva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pred koncom jeho mobility – v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itchFamily="34" charset="0"/>
              </a:rPr>
              <a:t>15. alebo 16. deň záverečného mesiaca mobility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+ pripomienky každých 5 dní</a:t>
            </a:r>
          </a:p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na základe pôvodne pridelenej licencie pred začiatkom mobility =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itchFamily="34" charset="0"/>
              </a:rPr>
              <a:t>jedna licencia pre obe hodnotenia</a:t>
            </a:r>
          </a:p>
          <a:p>
            <a:endParaRPr lang="sk-SK" dirty="0"/>
          </a:p>
        </p:txBody>
      </p:sp>
      <p:pic>
        <p:nvPicPr>
          <p:cNvPr id="4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00808"/>
            <a:ext cx="676330" cy="62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/>
          <a:lstStyle/>
          <a:p>
            <a:r>
              <a:rPr lang="sk-SK" b="1" dirty="0" smtClean="0">
                <a:solidFill>
                  <a:srgbClr val="AF1B7E"/>
                </a:solidFill>
              </a:rPr>
              <a:t>Ďakujem za pozornosť!</a:t>
            </a:r>
            <a:br>
              <a:rPr lang="sk-SK" b="1" dirty="0" smtClean="0">
                <a:solidFill>
                  <a:srgbClr val="AF1B7E"/>
                </a:solidFill>
              </a:rPr>
            </a:br>
            <a:endParaRPr lang="sk-SK" b="1" dirty="0">
              <a:solidFill>
                <a:srgbClr val="AF1B7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sk-SK" dirty="0" err="1" smtClean="0">
                <a:hlinkClick r:id="rId2"/>
              </a:rPr>
              <a:t>www.erasmusplus.sk</a:t>
            </a:r>
            <a:endParaRPr lang="sk-SK" dirty="0" smtClean="0"/>
          </a:p>
          <a:p>
            <a:r>
              <a:rPr lang="sk-SK" b="1" dirty="0" err="1" smtClean="0">
                <a:solidFill>
                  <a:srgbClr val="002060"/>
                </a:solidFill>
              </a:rPr>
              <a:t>backoffice@saaic.sk</a:t>
            </a:r>
            <a:endParaRPr lang="sk-SK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/>
          <a:lstStyle/>
          <a:p>
            <a:r>
              <a:rPr lang="sk-SK" b="1" dirty="0" smtClean="0">
                <a:solidFill>
                  <a:srgbClr val="AF1B7E"/>
                </a:solidFill>
              </a:rPr>
              <a:t/>
            </a:r>
            <a:br>
              <a:rPr lang="sk-SK" b="1" dirty="0" smtClean="0">
                <a:solidFill>
                  <a:srgbClr val="AF1B7E"/>
                </a:solidFill>
              </a:rPr>
            </a:br>
            <a:r>
              <a:rPr lang="sk-SK" b="1" dirty="0" smtClean="0">
                <a:solidFill>
                  <a:srgbClr val="AF1B7E"/>
                </a:solidFill>
              </a:rPr>
              <a:t>Mobility </a:t>
            </a:r>
            <a:r>
              <a:rPr lang="sk-SK" b="1" dirty="0" smtClean="0">
                <a:solidFill>
                  <a:srgbClr val="AF1B7E"/>
                </a:solidFill>
              </a:rPr>
              <a:t>Tool+</a:t>
            </a:r>
            <a:endParaRPr lang="sk-SK" b="1" dirty="0">
              <a:solidFill>
                <a:srgbClr val="AF1B7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016824" cy="3865984"/>
          </a:xfrm>
        </p:spPr>
        <p:txBody>
          <a:bodyPr>
            <a:normAutofit lnSpcReduction="10000"/>
          </a:bodyPr>
          <a:lstStyle/>
          <a:p>
            <a:pPr algn="just"/>
            <a:endParaRPr lang="sk-SK" sz="2600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400" b="1" dirty="0" smtClean="0">
                <a:solidFill>
                  <a:srgbClr val="002060"/>
                </a:solidFill>
              </a:rPr>
              <a:t>  je </a:t>
            </a:r>
            <a:r>
              <a:rPr lang="sk-SK" sz="2400" b="1" dirty="0" smtClean="0">
                <a:solidFill>
                  <a:srgbClr val="002060"/>
                </a:solidFill>
              </a:rPr>
              <a:t>internetový nástroj pre riadenie mobilitných projektov, ktoré získali grant Európskej únie v rámci programu Erasmus+</a:t>
            </a:r>
          </a:p>
          <a:p>
            <a:pPr algn="just">
              <a:buFont typeface="Wingdings" pitchFamily="2" charset="2"/>
              <a:buChar char="§"/>
            </a:pPr>
            <a:r>
              <a:rPr lang="sk-SK" sz="2400" b="1" dirty="0" smtClean="0">
                <a:solidFill>
                  <a:srgbClr val="002060"/>
                </a:solidFill>
              </a:rPr>
              <a:t>  </a:t>
            </a:r>
            <a:r>
              <a:rPr lang="sk-SK" sz="2400" dirty="0" smtClean="0">
                <a:solidFill>
                  <a:srgbClr val="002060"/>
                </a:solidFill>
              </a:rPr>
              <a:t>obsahuje všetky informácie o mobilitných aktivitách, vrátane mobilít sprevádzajúcich osôb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sk-SK" sz="2400" b="1" dirty="0" smtClean="0">
                <a:solidFill>
                  <a:srgbClr val="002060"/>
                </a:solidFill>
              </a:rPr>
              <a:t>  rozpočet - jednotlivých mobilít </a:t>
            </a:r>
          </a:p>
          <a:p>
            <a:pPr algn="just">
              <a:defRPr/>
            </a:pPr>
            <a:r>
              <a:rPr lang="sk-SK" sz="2400" b="1" dirty="0" smtClean="0">
                <a:solidFill>
                  <a:srgbClr val="002060"/>
                </a:solidFill>
              </a:rPr>
              <a:t>                     - celého projektu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sk-SK" sz="2400" b="1" dirty="0" smtClean="0">
                <a:solidFill>
                  <a:srgbClr val="002060"/>
                </a:solidFill>
              </a:rPr>
              <a:t>  </a:t>
            </a:r>
            <a:r>
              <a:rPr lang="sk-SK" sz="2400" dirty="0" smtClean="0">
                <a:solidFill>
                  <a:srgbClr val="002060"/>
                </a:solidFill>
              </a:rPr>
              <a:t>správy účastníkov 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sk-SK" sz="2400" b="1" dirty="0" smtClean="0">
                <a:solidFill>
                  <a:srgbClr val="002060"/>
                </a:solidFill>
              </a:rPr>
              <a:t>  záverečná správa</a:t>
            </a:r>
          </a:p>
          <a:p>
            <a:pPr algn="just">
              <a:buFont typeface="Wingdings" pitchFamily="2" charset="2"/>
              <a:buChar char="ü"/>
            </a:pPr>
            <a:endParaRPr lang="sk-SK" sz="2400" b="1" dirty="0" smtClean="0">
              <a:solidFill>
                <a:srgbClr val="00206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AF1B7E"/>
                </a:solidFill>
              </a:rPr>
              <a:t/>
            </a:r>
            <a:br>
              <a:rPr lang="sk-SK" b="1" dirty="0" smtClean="0">
                <a:solidFill>
                  <a:srgbClr val="AF1B7E"/>
                </a:solidFill>
              </a:rPr>
            </a:br>
            <a:r>
              <a:rPr lang="sk-SK" b="1" dirty="0" smtClean="0">
                <a:solidFill>
                  <a:srgbClr val="AF1B7E"/>
                </a:solidFill>
              </a:rPr>
              <a:t>Prístup </a:t>
            </a:r>
            <a:r>
              <a:rPr lang="sk-SK" b="1" dirty="0" smtClean="0">
                <a:solidFill>
                  <a:srgbClr val="AF1B7E"/>
                </a:solidFill>
              </a:rPr>
              <a:t>do MT+</a:t>
            </a:r>
            <a:endParaRPr lang="sk-SK" dirty="0">
              <a:solidFill>
                <a:srgbClr val="AF1B7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232848" cy="3721968"/>
          </a:xfrm>
        </p:spPr>
        <p:txBody>
          <a:bodyPr>
            <a:normAutofit/>
          </a:bodyPr>
          <a:lstStyle/>
          <a:p>
            <a:pPr algn="just"/>
            <a:endParaRPr lang="sk-SK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k-SK" sz="2800" b="1" dirty="0" smtClean="0">
                <a:solidFill>
                  <a:srgbClr val="002060"/>
                </a:solidFill>
              </a:rPr>
              <a:t>  vytvorenie </a:t>
            </a:r>
            <a:r>
              <a:rPr lang="sk-SK" sz="2800" b="1" dirty="0" smtClean="0">
                <a:solidFill>
                  <a:srgbClr val="002060"/>
                </a:solidFill>
              </a:rPr>
              <a:t>konta v MT+ pracovníkom NA a prenos dát z elektronickej prihlášky pre schválený rozpočet</a:t>
            </a:r>
          </a:p>
          <a:p>
            <a:pPr algn="just">
              <a:buFont typeface="Wingdings" pitchFamily="2" charset="2"/>
              <a:buChar char="§"/>
            </a:pPr>
            <a:endParaRPr lang="sk-SK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k-SK" dirty="0" smtClean="0">
                <a:solidFill>
                  <a:srgbClr val="002060"/>
                </a:solidFill>
              </a:rPr>
              <a:t>   </a:t>
            </a:r>
            <a:r>
              <a:rPr lang="sk-SK" sz="2800" b="1" dirty="0" smtClean="0">
                <a:solidFill>
                  <a:srgbClr val="002060"/>
                </a:solidFill>
              </a:rPr>
              <a:t>prihlásenie do MT+ cez toto URL:</a:t>
            </a:r>
          </a:p>
          <a:p>
            <a:pPr algn="just"/>
            <a:r>
              <a:rPr lang="sk-SK" sz="2800" b="1" u="sng" dirty="0" smtClean="0">
                <a:solidFill>
                  <a:srgbClr val="002060"/>
                </a:solidFill>
              </a:rPr>
              <a:t>https://webgate.ec.europa.eu/eac/mobility</a:t>
            </a:r>
          </a:p>
          <a:p>
            <a:pPr algn="just"/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sk-SK" altLang="en-US" sz="4000" b="1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sz="4000" b="1" dirty="0" smtClean="0">
                <a:solidFill>
                  <a:srgbClr val="00B0F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sk-SK" altLang="en-US" sz="4000" b="1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sz="4000" b="1" dirty="0" smtClean="0">
                <a:solidFill>
                  <a:srgbClr val="00B0F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sz="4000" b="1" dirty="0" smtClean="0">
                <a:solidFill>
                  <a:srgbClr val="00B0F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Online </a:t>
            </a:r>
            <a:r>
              <a:rPr lang="sk-SK" altLang="en-US" sz="4000" b="1" dirty="0" err="1" smtClean="0">
                <a:solidFill>
                  <a:srgbClr val="002060"/>
                </a:solidFill>
                <a:latin typeface="Calibri" pitchFamily="34" charset="0"/>
              </a:rPr>
              <a:t>Linguistic</a:t>
            </a: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 Support (OLS) –</a:t>
            </a:r>
            <a:b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 Jazyková podpora </a:t>
            </a:r>
            <a:b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dirty="0" smtClean="0">
                <a:solidFill>
                  <a:srgbClr val="002060"/>
                </a:solidFill>
                <a:latin typeface="Calibri" pitchFamily="34" charset="0"/>
              </a:rPr>
              <a:t>Sektor odborného vzdelávania a prípravy</a:t>
            </a:r>
            <a:br>
              <a:rPr lang="sk-SK" altLang="en-US" sz="3600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sk-SK" sz="3600" dirty="0">
              <a:solidFill>
                <a:srgbClr val="002060"/>
              </a:solidFill>
            </a:endParaRPr>
          </a:p>
        </p:txBody>
      </p:sp>
      <p:pic>
        <p:nvPicPr>
          <p:cNvPr id="8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645024"/>
            <a:ext cx="2304256" cy="214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Online </a:t>
            </a:r>
            <a:r>
              <a:rPr lang="sk-SK" altLang="en-US" sz="3600" b="1" dirty="0" err="1" smtClean="0">
                <a:solidFill>
                  <a:srgbClr val="002060"/>
                </a:solidFill>
                <a:latin typeface="Calibri" pitchFamily="34" charset="0"/>
              </a:rPr>
              <a:t>Linguistic</a:t>
            </a: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 Support (OLS) –</a:t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 Jazyková podpora</a:t>
            </a:r>
            <a:endParaRPr lang="sk-SK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088832" cy="4248472"/>
          </a:xfrm>
        </p:spPr>
        <p:txBody>
          <a:bodyPr>
            <a:noAutofit/>
          </a:bodyPr>
          <a:lstStyle/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sk-SK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Ciele</a:t>
            </a:r>
            <a:r>
              <a:rPr lang="sk-SK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sk-SK" alt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sk-SK" alt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sk-SK" sz="2000" dirty="0" smtClean="0">
                <a:solidFill>
                  <a:srgbClr val="002060"/>
                </a:solidFill>
              </a:rPr>
              <a:t>posilňovanie </a:t>
            </a:r>
            <a:r>
              <a:rPr lang="sk-SK" sz="2000" dirty="0" smtClean="0">
                <a:solidFill>
                  <a:srgbClr val="002060"/>
                </a:solidFill>
              </a:rPr>
              <a:t>jazykových zručností a podpora výučby jazykov</a:t>
            </a:r>
            <a:endParaRPr lang="sk-SK" alt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000" dirty="0" smtClean="0">
                <a:solidFill>
                  <a:srgbClr val="002060"/>
                </a:solidFill>
                <a:latin typeface="Calibri" pitchFamily="34" charset="0"/>
              </a:rPr>
              <a:t>  monitorovanie dopadu mobility na jazykové zručnosti</a:t>
            </a:r>
          </a:p>
          <a:p>
            <a:pPr algn="just"/>
            <a:endParaRPr lang="sk-SK" alt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sk-SK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sk-SK" altLang="en-US" sz="2000" u="sng" dirty="0" smtClean="0">
                <a:solidFill>
                  <a:srgbClr val="002060"/>
                </a:solidFill>
                <a:latin typeface="Calibri" pitchFamily="34" charset="0"/>
              </a:rPr>
              <a:t>Rozoznávame:</a:t>
            </a:r>
            <a:r>
              <a:rPr lang="sk-SK" alt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sk-SK" altLang="en-US" sz="2000" u="sng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sk-SK" altLang="en-US" sz="2000" b="1" dirty="0" smtClean="0">
                <a:solidFill>
                  <a:srgbClr val="AF1B7E"/>
                </a:solidFill>
                <a:latin typeface="Calibri" pitchFamily="34" charset="0"/>
              </a:rPr>
              <a:t> Testovanie/Hodnotenie </a:t>
            </a:r>
            <a:r>
              <a:rPr lang="sk-SK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jazykových kompetencií – </a:t>
            </a:r>
            <a:r>
              <a:rPr lang="sk-SK" altLang="en-US" sz="2000" b="1" dirty="0" smtClean="0">
                <a:solidFill>
                  <a:srgbClr val="AF1B7E"/>
                </a:solidFill>
                <a:latin typeface="Calibri" pitchFamily="34" charset="0"/>
              </a:rPr>
              <a:t>POVINNÉ</a:t>
            </a:r>
            <a:r>
              <a:rPr lang="sk-SK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 -   </a:t>
            </a:r>
            <a:r>
              <a:rPr lang="sk-SK" altLang="en-US" sz="2000" dirty="0" smtClean="0">
                <a:solidFill>
                  <a:srgbClr val="002060"/>
                </a:solidFill>
                <a:latin typeface="Calibri" pitchFamily="34" charset="0"/>
              </a:rPr>
              <a:t>pre všetkých žiakov OVP s dĺžkou mobility </a:t>
            </a:r>
          </a:p>
          <a:p>
            <a:pPr algn="just"/>
            <a:r>
              <a:rPr lang="sk-SK" altLang="en-US" sz="2000" b="1" dirty="0" smtClean="0">
                <a:solidFill>
                  <a:srgbClr val="AF1B7E"/>
                </a:solidFill>
                <a:latin typeface="Calibri" pitchFamily="34" charset="0"/>
              </a:rPr>
              <a:t>viac ako 19 dní</a:t>
            </a:r>
            <a:r>
              <a:rPr lang="sk-SK" altLang="en-US" sz="2000" dirty="0" smtClean="0">
                <a:solidFill>
                  <a:srgbClr val="002060"/>
                </a:solidFill>
                <a:latin typeface="Calibri" pitchFamily="34" charset="0"/>
              </a:rPr>
              <a:t>, ktorí cestujú po </a:t>
            </a:r>
            <a:r>
              <a:rPr lang="sk-SK" altLang="en-US" sz="2000" b="1" u="sng" dirty="0" smtClean="0">
                <a:solidFill>
                  <a:srgbClr val="002060"/>
                </a:solidFill>
                <a:latin typeface="Calibri" pitchFamily="34" charset="0"/>
              </a:rPr>
              <a:t>1.6.2018</a:t>
            </a:r>
            <a:endParaRPr lang="sk-SK" altLang="en-US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  Jazykové </a:t>
            </a:r>
            <a:r>
              <a:rPr lang="sk-SK" altLang="en-US" sz="2000" b="1" dirty="0" smtClean="0">
                <a:solidFill>
                  <a:srgbClr val="AF1B7E"/>
                </a:solidFill>
                <a:latin typeface="Calibri" pitchFamily="34" charset="0"/>
              </a:rPr>
              <a:t>kurzy </a:t>
            </a:r>
            <a:r>
              <a:rPr lang="sk-SK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- dobrovoľné</a:t>
            </a:r>
          </a:p>
          <a:p>
            <a:endParaRPr lang="sk-SK" sz="2000" dirty="0"/>
          </a:p>
        </p:txBody>
      </p:sp>
      <p:pic>
        <p:nvPicPr>
          <p:cNvPr id="4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676330" cy="62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Online </a:t>
            </a:r>
            <a:r>
              <a:rPr lang="sk-SK" altLang="en-US" sz="3600" b="1" dirty="0" err="1" smtClean="0">
                <a:solidFill>
                  <a:srgbClr val="002060"/>
                </a:solidFill>
                <a:latin typeface="Calibri" pitchFamily="34" charset="0"/>
              </a:rPr>
              <a:t>Linguistic</a:t>
            </a: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 Support (OLS) –</a:t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 Jazyková podpora</a:t>
            </a:r>
            <a:endParaRPr lang="sk-SK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088832" cy="3505944"/>
          </a:xfrm>
        </p:spPr>
        <p:txBody>
          <a:bodyPr>
            <a:normAutofit fontScale="92500"/>
          </a:bodyPr>
          <a:lstStyle/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sk-SK" altLang="en-US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 príprava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v jazyku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,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v ktorom prebieha vzdelávanie / pracovná činnosť / odborná prax</a:t>
            </a:r>
          </a:p>
          <a:p>
            <a:pPr algn="just">
              <a:buFont typeface="Wingdings" pitchFamily="2" charset="2"/>
              <a:buChar char="§"/>
            </a:pPr>
            <a:r>
              <a:rPr lang="sk-SK" altLang="en-US" sz="2400" u="sng" dirty="0" smtClean="0">
                <a:solidFill>
                  <a:srgbClr val="002060"/>
                </a:solidFill>
                <a:latin typeface="Calibri" pitchFamily="34" charset="0"/>
              </a:rPr>
              <a:t>  Momentálne je dostupné vzdelávanie v týchto jazykoch:</a:t>
            </a:r>
          </a:p>
          <a:p>
            <a:pPr algn="just">
              <a:buFont typeface="Wingdings" pitchFamily="2" charset="2"/>
              <a:buChar char="§"/>
            </a:pPr>
            <a:r>
              <a:rPr lang="sk-SK" altLang="en-US" sz="2400" dirty="0" smtClean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EN, FR, DE, ES, IT, NL, </a:t>
            </a:r>
            <a:r>
              <a:rPr lang="fr-FR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CZ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,</a:t>
            </a:r>
            <a:r>
              <a:rPr lang="fr-FR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DK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fr-FR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EL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fr-FR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PL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fr-FR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PT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,</a:t>
            </a:r>
            <a:r>
              <a:rPr lang="fr-FR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fr-FR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SE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, BG, FI, HR, HU, RO, SK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+ nové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: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itchFamily="34" charset="0"/>
              </a:rPr>
              <a:t>EE, LT, LV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itchFamily="34" charset="0"/>
              </a:rPr>
              <a:t>a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itchFamily="34" charset="0"/>
              </a:rPr>
              <a:t>SI</a:t>
            </a:r>
            <a:endParaRPr lang="sk-SK" altLang="en-US" sz="2400" b="1" dirty="0" smtClean="0">
              <a:solidFill>
                <a:srgbClr val="AF1B7E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2400" dirty="0" smtClean="0">
                <a:solidFill>
                  <a:srgbClr val="002060"/>
                </a:solidFill>
                <a:latin typeface="Calibri" pitchFamily="34" charset="0"/>
              </a:rPr>
              <a:t>  ostatné jazyky – financované z rozpočtovej položky: organizačná podpora mobility</a:t>
            </a:r>
          </a:p>
          <a:p>
            <a:endParaRPr lang="sk-SK" dirty="0"/>
          </a:p>
        </p:txBody>
      </p:sp>
      <p:pic>
        <p:nvPicPr>
          <p:cNvPr id="4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628800"/>
            <a:ext cx="676330" cy="62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   </a:t>
            </a: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Prihlasovanie </a:t>
            </a:r>
            <a:r>
              <a:rPr lang="sk-SK" altLang="en-US" sz="3600" b="1" dirty="0" smtClean="0">
                <a:solidFill>
                  <a:srgbClr val="002060"/>
                </a:solidFill>
                <a:latin typeface="Calibri" pitchFamily="34" charset="0"/>
              </a:rPr>
              <a:t>kontaktnej osoby </a:t>
            </a:r>
            <a:endParaRPr lang="sk-SK" altLang="en-US" sz="3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088832" cy="4010000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sk-SK" altLang="en-US" sz="24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sk-SK" alt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sk-SK" alt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prihlasovacie údaje potrebné pre prvé prihlásenie - automaticky zaslané na </a:t>
            </a:r>
            <a:r>
              <a:rPr lang="sk-SK" altLang="en-US" sz="2400" b="1" dirty="0" smtClean="0">
                <a:solidFill>
                  <a:srgbClr val="AF1B7E"/>
                </a:solidFill>
                <a:latin typeface="Calibri" panose="020F0502020204030204" pitchFamily="34" charset="0"/>
              </a:rPr>
              <a:t>e-mailovú adresu kontaktnej osoby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sk-SK" alt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– koordinátora – </a:t>
            </a:r>
            <a:r>
              <a:rPr lang="sk-SK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uvedenej v projektovej žiadosti</a:t>
            </a:r>
          </a:p>
          <a:p>
            <a:pPr algn="just">
              <a:defRPr/>
            </a:pPr>
            <a:endParaRPr lang="sk-SK" altLang="en-US" sz="24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sk-SK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ak je kontaktnou osobou pre OLS iná osoba – nahlásiť zmenu do NA!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sk-SK" alt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po prvom prihlásení možnosť pridávať/odobrať ďalších užívateľov s rovnakými právomocami</a:t>
            </a:r>
          </a:p>
          <a:p>
            <a:endParaRPr lang="sk-SK" dirty="0"/>
          </a:p>
        </p:txBody>
      </p:sp>
      <p:pic>
        <p:nvPicPr>
          <p:cNvPr id="4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340768"/>
            <a:ext cx="676330" cy="62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sk-SK" altLang="en-US" b="1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b="1" dirty="0" smtClean="0">
                <a:solidFill>
                  <a:srgbClr val="00B0F0"/>
                </a:solidFill>
                <a:latin typeface="Calibri" pitchFamily="34" charset="0"/>
              </a:rPr>
            </a:br>
            <a:r>
              <a:rPr lang="sk-SK" altLang="en-US" b="1" dirty="0" smtClean="0">
                <a:solidFill>
                  <a:srgbClr val="00B0F0"/>
                </a:solidFill>
                <a:latin typeface="Calibri" pitchFamily="34" charset="0"/>
              </a:rPr>
              <a:t>                 </a:t>
            </a:r>
            <a:r>
              <a:rPr lang="sk-SK" altLang="en-US" b="1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b="1" dirty="0" smtClean="0">
                <a:solidFill>
                  <a:srgbClr val="00B0F0"/>
                </a:solidFill>
                <a:latin typeface="Calibri" pitchFamily="34" charset="0"/>
              </a:rPr>
            </a:br>
            <a:r>
              <a:rPr lang="sk-SK" altLang="en-US" b="1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b="1" dirty="0" smtClean="0">
                <a:solidFill>
                  <a:srgbClr val="00B0F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Riadenie </a:t>
            </a: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licencií  </a:t>
            </a:r>
            <a:r>
              <a:rPr lang="sk-SK" altLang="en-US" sz="4000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sz="4000" dirty="0" smtClean="0">
                <a:solidFill>
                  <a:srgbClr val="00B0F0"/>
                </a:solidFill>
                <a:latin typeface="Calibri" pitchFamily="34" charset="0"/>
              </a:rPr>
            </a:br>
            <a:endParaRPr lang="sk-SK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016824" cy="4226024"/>
          </a:xfrm>
        </p:spPr>
        <p:txBody>
          <a:bodyPr/>
          <a:lstStyle/>
          <a:p>
            <a:pPr marL="514350" indent="-514350" algn="just">
              <a:defRPr/>
            </a:pPr>
            <a:endParaRPr lang="sk-SK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algn="just">
              <a:defRPr/>
            </a:pPr>
            <a:endParaRPr lang="sk-SK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algn="just">
              <a:defRPr/>
            </a:pPr>
            <a:r>
              <a:rPr lang="sk-SK" sz="2400" b="1" dirty="0" smtClean="0">
                <a:solidFill>
                  <a:srgbClr val="002060"/>
                </a:solidFill>
                <a:latin typeface="Calibri" pitchFamily="34" charset="0"/>
              </a:rPr>
              <a:t>Kontaktná </a:t>
            </a:r>
            <a:r>
              <a:rPr lang="sk-SK" sz="2400" b="1" dirty="0" smtClean="0">
                <a:solidFill>
                  <a:srgbClr val="002060"/>
                </a:solidFill>
                <a:latin typeface="Calibri" pitchFamily="34" charset="0"/>
              </a:rPr>
              <a:t>osoba príjemcu:</a:t>
            </a:r>
          </a:p>
          <a:p>
            <a:pPr marL="514350" indent="-514350" algn="just">
              <a:defRPr/>
            </a:pPr>
            <a:endParaRPr lang="sk-SK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algn="just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sk-SK" sz="2400" dirty="0" smtClean="0">
                <a:solidFill>
                  <a:srgbClr val="002060"/>
                </a:solidFill>
                <a:latin typeface="Calibri" pitchFamily="34" charset="0"/>
              </a:rPr>
              <a:t>vkladá e-mailové adresy žiakov do OLS s uvedením jazyka na testovanie</a:t>
            </a:r>
          </a:p>
          <a:p>
            <a:pPr marL="514350" indent="-514350" algn="just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sk-SK" sz="2400" dirty="0" smtClean="0">
                <a:solidFill>
                  <a:srgbClr val="002060"/>
                </a:solidFill>
                <a:latin typeface="Calibri" pitchFamily="34" charset="0"/>
              </a:rPr>
              <a:t>podľa výsledkov vyberá žiakov, ktorým ponúkne licenciu na jazykový kurz </a:t>
            </a:r>
          </a:p>
          <a:p>
            <a:pPr marL="514350" indent="-514350" algn="just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sk-SK" sz="2400" dirty="0" smtClean="0">
                <a:solidFill>
                  <a:srgbClr val="002060"/>
                </a:solidFill>
                <a:latin typeface="Calibri" pitchFamily="34" charset="0"/>
              </a:rPr>
              <a:t>monitoruje čerpanie licencií</a:t>
            </a:r>
          </a:p>
          <a:p>
            <a:endParaRPr lang="sk-SK" dirty="0"/>
          </a:p>
        </p:txBody>
      </p:sp>
      <p:pic>
        <p:nvPicPr>
          <p:cNvPr id="4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556792"/>
            <a:ext cx="676330" cy="62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542033"/>
          </a:xfrm>
        </p:spPr>
        <p:txBody>
          <a:bodyPr>
            <a:normAutofit fontScale="90000"/>
          </a:bodyPr>
          <a:lstStyle/>
          <a:p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Testovanie/Hodnotenie </a:t>
            </a:r>
            <a:r>
              <a:rPr lang="sk-SK" altLang="en-US" sz="4000" b="1" dirty="0" smtClean="0">
                <a:solidFill>
                  <a:srgbClr val="002060"/>
                </a:solidFill>
                <a:latin typeface="Calibri" pitchFamily="34" charset="0"/>
              </a:rPr>
              <a:t>jazykových kompetencií</a:t>
            </a:r>
            <a:r>
              <a:rPr lang="sk-SK" altLang="en-US" dirty="0" smtClean="0">
                <a:solidFill>
                  <a:srgbClr val="00B0F0"/>
                </a:solidFill>
                <a:latin typeface="Calibri" pitchFamily="34" charset="0"/>
              </a:rPr>
              <a:t/>
            </a:r>
            <a:br>
              <a:rPr lang="sk-SK" altLang="en-US" dirty="0" smtClean="0">
                <a:solidFill>
                  <a:srgbClr val="00B0F0"/>
                </a:solidFill>
                <a:latin typeface="Calibri" pitchFamily="34" charset="0"/>
              </a:rPr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160840" cy="4104456"/>
          </a:xfrm>
        </p:spPr>
        <p:txBody>
          <a:bodyPr>
            <a:normAutofit fontScale="40000" lnSpcReduction="20000"/>
          </a:bodyPr>
          <a:lstStyle/>
          <a:p>
            <a:pPr algn="just"/>
            <a:endParaRPr lang="sk-SK" altLang="en-US" sz="5100" b="1" dirty="0" smtClean="0">
              <a:solidFill>
                <a:srgbClr val="AF1B7E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sk-SK" altLang="en-US" sz="5100" b="1" dirty="0" smtClean="0">
              <a:solidFill>
                <a:srgbClr val="AF1B7E"/>
              </a:solidFill>
              <a:latin typeface="Calibri" pitchFamily="34" charset="0"/>
            </a:endParaRPr>
          </a:p>
          <a:p>
            <a:pPr algn="just"/>
            <a:endParaRPr lang="sk-SK" altLang="en-US" sz="5100" b="1" dirty="0" smtClean="0">
              <a:solidFill>
                <a:srgbClr val="AF1B7E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5100" b="1" dirty="0" smtClean="0">
                <a:solidFill>
                  <a:srgbClr val="AF1B7E"/>
                </a:solidFill>
                <a:latin typeface="Calibri" pitchFamily="34" charset="0"/>
              </a:rPr>
              <a:t>  POVINNÉ</a:t>
            </a: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pre všetkých vysielaných žiakov na mobilitu v trvaní   			</a:t>
            </a:r>
          </a:p>
          <a:p>
            <a:pPr algn="just"/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			</a:t>
            </a:r>
            <a:r>
              <a:rPr lang="sk-SK" altLang="en-US" sz="6000" b="1" u="sng" dirty="0" smtClean="0">
                <a:solidFill>
                  <a:srgbClr val="AF1B7E"/>
                </a:solidFill>
                <a:latin typeface="Calibri" pitchFamily="34" charset="0"/>
              </a:rPr>
              <a:t>19 dní a dlhšie</a:t>
            </a:r>
          </a:p>
          <a:p>
            <a:pPr algn="just"/>
            <a:endParaRPr lang="sk-SK" altLang="en-US" sz="5100" b="1" u="sng" dirty="0" smtClean="0">
              <a:solidFill>
                <a:srgbClr val="AF1B7E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  v Zmluve o poskytnutí grantu má príjemca grantu uvedené počty licencií na hodnotenie / kurzy</a:t>
            </a:r>
          </a:p>
          <a:p>
            <a:pPr algn="just"/>
            <a:endParaRPr lang="sk-SK" altLang="en-US" sz="5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Hodnotenie </a:t>
            </a: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jazykových kompetencií sa realizuje:</a:t>
            </a:r>
          </a:p>
          <a:p>
            <a:pPr algn="just"/>
            <a:endParaRPr lang="sk-SK" altLang="en-US" sz="5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sk-SK" altLang="en-US" sz="5100" b="1" dirty="0" smtClean="0">
                <a:solidFill>
                  <a:srgbClr val="AF1B7E"/>
                </a:solidFill>
                <a:latin typeface="Calibri" pitchFamily="34" charset="0"/>
              </a:rPr>
              <a:t>	PRED</a:t>
            </a: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mobilitou                          </a:t>
            </a:r>
            <a:r>
              <a:rPr lang="sk-SK" altLang="en-US" sz="5100" b="1" dirty="0" smtClean="0">
                <a:solidFill>
                  <a:srgbClr val="AF1B7E"/>
                </a:solidFill>
                <a:latin typeface="Calibri" pitchFamily="34" charset="0"/>
              </a:rPr>
              <a:t>PO </a:t>
            </a:r>
            <a:r>
              <a:rPr lang="sk-SK" altLang="en-US" sz="5100" b="1" dirty="0" smtClean="0">
                <a:solidFill>
                  <a:srgbClr val="002060"/>
                </a:solidFill>
                <a:latin typeface="Calibri" pitchFamily="34" charset="0"/>
              </a:rPr>
              <a:t>skončení mobility</a:t>
            </a:r>
          </a:p>
          <a:p>
            <a:pPr algn="just">
              <a:buFontTx/>
              <a:buChar char="•"/>
            </a:pPr>
            <a:endParaRPr lang="sk-SK" altLang="en-US" sz="51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sk-SK" b="1" dirty="0"/>
          </a:p>
        </p:txBody>
      </p:sp>
      <p:pic>
        <p:nvPicPr>
          <p:cNvPr id="4" name="Picture 4" descr="E:\backup\IC 2015-2016\OLS\Dokumenty k 1.6.2015\Web banner, bird\Perso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676330" cy="62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-Right Arrow 4"/>
          <p:cNvSpPr/>
          <p:nvPr/>
        </p:nvSpPr>
        <p:spPr>
          <a:xfrm>
            <a:off x="3419872" y="5445224"/>
            <a:ext cx="121615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AF1B7E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467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Custom Design</vt:lpstr>
      <vt:lpstr>1_Default Design</vt:lpstr>
      <vt:lpstr>Default Design</vt:lpstr>
      <vt:lpstr> Informačné nástroje  Európskej komisie</vt:lpstr>
      <vt:lpstr> Mobility Tool+</vt:lpstr>
      <vt:lpstr> Prístup do MT+</vt:lpstr>
      <vt:lpstr>    Online Linguistic Support (OLS) –  Jazyková podpora  Sektor odborného vzdelávania a prípravy </vt:lpstr>
      <vt:lpstr>   Online Linguistic Support (OLS) –  Jazyková podpora</vt:lpstr>
      <vt:lpstr>  Online Linguistic Support (OLS) –  Jazyková podpora</vt:lpstr>
      <vt:lpstr>     Prihlasovanie kontaktnej osoby </vt:lpstr>
      <vt:lpstr>                    Riadenie licencií   </vt:lpstr>
      <vt:lpstr>   Testovanie/Hodnotenie jazykových kompetencií </vt:lpstr>
      <vt:lpstr>   Testovanie/Hodnotenie jazykových kompetencií  </vt:lpstr>
      <vt:lpstr>   Testovanie/Hodnotenie jazykových kompetencií   </vt:lpstr>
      <vt:lpstr>                On-line jazykové kurzy </vt:lpstr>
      <vt:lpstr> On-line jazykové kurzy </vt:lpstr>
      <vt:lpstr>   Testovanie/Hodnotenie jazykových kompetencií </vt:lpstr>
      <vt:lpstr>Ďakujem za pozornosť!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 Radimak</dc:creator>
  <cp:lastModifiedBy>jana</cp:lastModifiedBy>
  <cp:revision>77</cp:revision>
  <dcterms:created xsi:type="dcterms:W3CDTF">2017-04-21T07:34:17Z</dcterms:created>
  <dcterms:modified xsi:type="dcterms:W3CDTF">2018-05-28T11:54:57Z</dcterms:modified>
</cp:coreProperties>
</file>